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2"/>
  </p:notesMasterIdLst>
  <p:handoutMasterIdLst>
    <p:handoutMasterId r:id="rId33"/>
  </p:handoutMasterIdLst>
  <p:sldIdLst>
    <p:sldId id="469" r:id="rId2"/>
    <p:sldId id="412" r:id="rId3"/>
    <p:sldId id="453" r:id="rId4"/>
    <p:sldId id="478" r:id="rId5"/>
    <p:sldId id="415" r:id="rId6"/>
    <p:sldId id="416" r:id="rId7"/>
    <p:sldId id="419" r:id="rId8"/>
    <p:sldId id="420" r:id="rId9"/>
    <p:sldId id="421" r:id="rId10"/>
    <p:sldId id="422" r:id="rId11"/>
    <p:sldId id="423" r:id="rId12"/>
    <p:sldId id="425" r:id="rId13"/>
    <p:sldId id="467" r:id="rId14"/>
    <p:sldId id="464" r:id="rId15"/>
    <p:sldId id="454" r:id="rId16"/>
    <p:sldId id="475" r:id="rId17"/>
    <p:sldId id="468" r:id="rId18"/>
    <p:sldId id="457" r:id="rId19"/>
    <p:sldId id="458" r:id="rId20"/>
    <p:sldId id="470" r:id="rId21"/>
    <p:sldId id="473" r:id="rId22"/>
    <p:sldId id="471" r:id="rId23"/>
    <p:sldId id="472" r:id="rId24"/>
    <p:sldId id="474" r:id="rId25"/>
    <p:sldId id="461" r:id="rId26"/>
    <p:sldId id="477" r:id="rId27"/>
    <p:sldId id="444" r:id="rId28"/>
    <p:sldId id="476" r:id="rId29"/>
    <p:sldId id="479" r:id="rId30"/>
    <p:sldId id="445" r:id="rId3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FFCC"/>
    <a:srgbClr val="FFCC99"/>
    <a:srgbClr val="FF9966"/>
    <a:srgbClr val="E1CE9D"/>
    <a:srgbClr val="A4E9F2"/>
    <a:srgbClr val="F2EAD6"/>
    <a:srgbClr val="FAF8F0"/>
    <a:srgbClr val="F9F6EB"/>
    <a:srgbClr val="9D6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2" autoAdjust="0"/>
    <p:restoredTop sz="84892" autoAdjust="0"/>
  </p:normalViewPr>
  <p:slideViewPr>
    <p:cSldViewPr>
      <p:cViewPr varScale="1">
        <p:scale>
          <a:sx n="87" d="100"/>
          <a:sy n="87" d="100"/>
        </p:scale>
        <p:origin x="8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16">
                <a:latin typeface="Times New Roman" pitchFamily="18" charset="0"/>
                <a:cs typeface="Times New Roman" pitchFamily="18" charset="0"/>
              </a:defRPr>
            </a:pPr>
            <a:r>
              <a:rPr lang="ru-RU" sz="1516" b="0" i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7990,60 тыс. рублей</a:t>
            </a:r>
            <a:endParaRPr lang="ru-RU" sz="1516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7000091779572329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818996670318394E-2"/>
          <c:y val="0.11706188419151684"/>
          <c:w val="0.61531263617208021"/>
          <c:h val="0.846964974411540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8504,00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0-2974-4573-8174-57E56D880F8F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2974-4573-8174-57E56D880F8F}"/>
              </c:ext>
            </c:extLst>
          </c:dPt>
          <c:dPt>
            <c:idx val="2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02-2974-4573-8174-57E56D880F8F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3-2974-4573-8174-57E56D880F8F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4-2974-4573-8174-57E56D880F8F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974-4573-8174-57E56D880F8F}"/>
              </c:ext>
            </c:extLst>
          </c:dPt>
          <c:dLbls>
            <c:dLbl>
              <c:idx val="0"/>
              <c:layout>
                <c:manualLayout>
                  <c:x val="-2.7194704573378446E-2"/>
                  <c:y val="9.8327084660007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74-4573-8174-57E56D880F8F}"/>
                </c:ext>
              </c:extLst>
            </c:dLbl>
            <c:dLbl>
              <c:idx val="1"/>
              <c:layout>
                <c:manualLayout>
                  <c:x val="-0.19035976780826513"/>
                  <c:y val="0.22185252786848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74-4573-8174-57E56D880F8F}"/>
                </c:ext>
              </c:extLst>
            </c:dLbl>
            <c:dLbl>
              <c:idx val="2"/>
              <c:layout>
                <c:manualLayout>
                  <c:x val="1.1906787665880537E-2"/>
                  <c:y val="0.12939044304610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74-4573-8174-57E56D880F8F}"/>
                </c:ext>
              </c:extLst>
            </c:dLbl>
            <c:dLbl>
              <c:idx val="3"/>
              <c:layout>
                <c:manualLayout>
                  <c:x val="-0.11013326028290769"/>
                  <c:y val="-0.12187347765485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74-4573-8174-57E56D880F8F}"/>
                </c:ext>
              </c:extLst>
            </c:dLbl>
            <c:dLbl>
              <c:idx val="4"/>
              <c:layout>
                <c:manualLayout>
                  <c:x val="-6.421654314395181E-2"/>
                  <c:y val="-0.11384682883500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74-4573-8174-57E56D880F8F}"/>
                </c:ext>
              </c:extLst>
            </c:dLbl>
            <c:dLbl>
              <c:idx val="5"/>
              <c:layout>
                <c:manualLayout>
                  <c:x val="2.173492819794217E-2"/>
                  <c:y val="-0.11006200026739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74-4573-8174-57E56D880F8F}"/>
                </c:ext>
              </c:extLst>
            </c:dLbl>
            <c:dLbl>
              <c:idx val="6"/>
              <c:layout>
                <c:manualLayout>
                  <c:x val="7.3830506287831832E-2"/>
                  <c:y val="-0.123163581124380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74-4573-8174-57E56D880F8F}"/>
                </c:ext>
              </c:extLst>
            </c:dLbl>
            <c:dLbl>
              <c:idx val="7"/>
              <c:layout>
                <c:manualLayout>
                  <c:x val="6.5545136561887346E-2"/>
                  <c:y val="-1.40505253387386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74-4573-8174-57E56D880F8F}"/>
                </c:ext>
              </c:extLst>
            </c:dLbl>
            <c:spPr>
              <a:noFill/>
              <a:ln w="22756">
                <a:noFill/>
              </a:ln>
            </c:spPr>
            <c:txPr>
              <a:bodyPr/>
              <a:lstStyle/>
              <a:p>
                <a:pPr>
                  <a:defRPr sz="1612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 -1727,300</c:v>
                </c:pt>
                <c:pt idx="1">
                  <c:v>Земельный налог - 2533,000</c:v>
                </c:pt>
                <c:pt idx="2">
                  <c:v>Аренда имущества-370,00</c:v>
                </c:pt>
                <c:pt idx="3">
                  <c:v>Акцизы -3141,700</c:v>
                </c:pt>
                <c:pt idx="4">
                  <c:v>Налог на имущество физических лиц -607,000</c:v>
                </c:pt>
                <c:pt idx="5">
                  <c:v>Прочие поступления от использования имущества - 120,00</c:v>
                </c:pt>
                <c:pt idx="6">
                  <c:v>Государственная пошлина-5,00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0.2031161806208843</c:v>
                </c:pt>
                <c:pt idx="1">
                  <c:v>0.29785983066792099</c:v>
                </c:pt>
                <c:pt idx="2">
                  <c:v>4.3508936970837256E-2</c:v>
                </c:pt>
                <c:pt idx="3">
                  <c:v>0.3694379115710254</c:v>
                </c:pt>
                <c:pt idx="4">
                  <c:v>7.1378174976481662E-2</c:v>
                </c:pt>
                <c:pt idx="5">
                  <c:v>1.4111006585136407E-2</c:v>
                </c:pt>
                <c:pt idx="6">
                  <c:v>1.4111006585136407E-2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74-4573-8174-57E56D880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512234224326688"/>
          <c:y val="0.32669948107300401"/>
          <c:w val="0.32678624081618685"/>
          <c:h val="0.67330051892699605"/>
        </c:manualLayout>
      </c:layout>
      <c:overlay val="0"/>
      <c:spPr>
        <a:solidFill>
          <a:schemeClr val="bg1">
            <a:alpha val="30000"/>
          </a:schemeClr>
        </a:solidFill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1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3894">
          <a:noFill/>
        </a:ln>
      </c:spPr>
    </c:sideWall>
    <c:backWall>
      <c:thickness val="0"/>
      <c:spPr>
        <a:noFill/>
        <a:ln w="23894">
          <a:noFill/>
        </a:ln>
      </c:spPr>
    </c:backWall>
    <c:plotArea>
      <c:layout>
        <c:manualLayout>
          <c:layoutTarget val="inner"/>
          <c:xMode val="edge"/>
          <c:yMode val="edge"/>
          <c:x val="0.1132481545001069"/>
          <c:y val="7.119526401828373E-2"/>
          <c:w val="0.9508845008782425"/>
          <c:h val="0.826616811273878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96-4069-815A-6036E5328BE5}"/>
                </c:ext>
              </c:extLst>
            </c:dLbl>
            <c:dLbl>
              <c:idx val="1"/>
              <c:layout>
                <c:manualLayout>
                  <c:x val="2.2321428571428588E-3"/>
                  <c:y val="-1.175894350985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96-4069-815A-6036E5328BE5}"/>
                </c:ext>
              </c:extLst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400" b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5"/>
                <c:pt idx="0">
                  <c:v>2023            (факт)</c:v>
                </c:pt>
                <c:pt idx="1">
                  <c:v>2024           (оценка)</c:v>
                </c:pt>
                <c:pt idx="2">
                  <c:v>2025          (проект)</c:v>
                </c:pt>
                <c:pt idx="3">
                  <c:v>2026          (проект)</c:v>
                </c:pt>
                <c:pt idx="4">
                  <c:v>2027            (проект)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5"/>
                <c:pt idx="0">
                  <c:v>10074.700000000001</c:v>
                </c:pt>
                <c:pt idx="1">
                  <c:v>7990.6</c:v>
                </c:pt>
                <c:pt idx="2">
                  <c:v>8504</c:v>
                </c:pt>
                <c:pt idx="3">
                  <c:v>8747.2999999999993</c:v>
                </c:pt>
                <c:pt idx="4">
                  <c:v>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96-4069-815A-6036E5328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3096064"/>
        <c:axId val="163097600"/>
        <c:axId val="160782528"/>
      </c:bar3DChart>
      <c:catAx>
        <c:axId val="16309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097600"/>
        <c:crosses val="autoZero"/>
        <c:auto val="1"/>
        <c:lblAlgn val="ctr"/>
        <c:lblOffset val="100"/>
        <c:noMultiLvlLbl val="0"/>
      </c:catAx>
      <c:valAx>
        <c:axId val="16309760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0" i="0" u="none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096064"/>
        <c:crosses val="autoZero"/>
        <c:crossBetween val="between"/>
      </c:valAx>
      <c:serAx>
        <c:axId val="1607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7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3097600"/>
        <c:crosses val="autoZero"/>
        <c:tickLblSkip val="2"/>
        <c:tickMarkSkip val="1"/>
      </c:ser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668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>
              <a:latin typeface="Arial Black" pitchFamily="34" charset="0"/>
            </a:rPr>
            <a:t>эффективное управление расходами</a:t>
          </a: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>
              <a:latin typeface="Arial Black" pitchFamily="34" charset="0"/>
            </a:rPr>
            <a:t>стабильность налоговых и неналоговых условий</a:t>
          </a: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>
              <a:latin typeface="Arial Black" pitchFamily="34" charset="0"/>
            </a:rPr>
            <a:t>инвестирование </a:t>
          </a:r>
          <a:br>
            <a:rPr lang="ru-RU" sz="1200" dirty="0">
              <a:latin typeface="Arial Black" pitchFamily="34" charset="0"/>
            </a:rPr>
          </a:br>
          <a:r>
            <a:rPr lang="ru-RU" sz="1200" dirty="0">
              <a:latin typeface="Arial Black" pitchFamily="34" charset="0"/>
            </a:rPr>
            <a:t>в человеческий капитал</a:t>
          </a: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>
              <a:latin typeface="Arial Black" pitchFamily="34" charset="0"/>
            </a:rPr>
            <a:t>проведение взвешенной долговой политики</a:t>
          </a: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</dgm:pt>
    <dgm:pt modelId="{AC9FC888-4E7D-41D5-BF8D-099DDFB49032}" type="pres">
      <dgm:prSet presAssocID="{7D9F30EA-5AAD-4B4D-9B37-1898C8B1B1C4}" presName="linComp" presStyleCnt="0"/>
      <dgm:spPr/>
    </dgm:pt>
    <dgm:pt modelId="{3B03A404-6FA8-44DF-BD0D-938BEE92A850}" type="pres">
      <dgm:prSet presAssocID="{BFE45829-723F-4E4D-9831-F195998B70F6}" presName="compNode" presStyleCnt="0"/>
      <dgm:spPr/>
    </dgm:pt>
    <dgm:pt modelId="{D73F7537-DE83-45D9-AFD1-908328D4D97E}" type="pres">
      <dgm:prSet presAssocID="{BFE45829-723F-4E4D-9831-F195998B70F6}" presName="bkgdShape" presStyleLbl="node1" presStyleIdx="0" presStyleCnt="5" custScaleX="85616"/>
      <dgm:spPr/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</dgm:pt>
    <dgm:pt modelId="{8FADFE9E-A8A8-41F1-B358-A7A11B6B47E1}" type="pres">
      <dgm:prSet presAssocID="{BFE45829-723F-4E4D-9831-F195998B70F6}" presName="invisiNode" presStyleLbl="node1" presStyleIdx="0" presStyleCnt="5"/>
      <dgm:spPr/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2018F6-38F3-4F68-9FD0-50FD7BED2859}" type="pres">
      <dgm:prSet presAssocID="{914D76AC-028B-4257-BED1-2C2263772DDA}" presName="sibTrans" presStyleLbl="sibTrans2D1" presStyleIdx="0" presStyleCnt="0"/>
      <dgm:spPr/>
    </dgm:pt>
    <dgm:pt modelId="{A7D5A4F7-F72A-48AE-87CD-6C7027652D6C}" type="pres">
      <dgm:prSet presAssocID="{F0351681-504B-468A-A43A-35239C443A97}" presName="compNode" presStyleCnt="0"/>
      <dgm:spPr/>
    </dgm:pt>
    <dgm:pt modelId="{01B5A3FF-8112-48C6-9524-2594DAB99429}" type="pres">
      <dgm:prSet presAssocID="{F0351681-504B-468A-A43A-35239C443A97}" presName="bkgdShape" presStyleLbl="node1" presStyleIdx="1" presStyleCnt="5" custScaleX="91473"/>
      <dgm:spPr/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</dgm:pt>
    <dgm:pt modelId="{C8F3C681-2C9B-4653-BE31-D8B25A2AB7FA}" type="pres">
      <dgm:prSet presAssocID="{F0351681-504B-468A-A43A-35239C443A97}" presName="invisiNode" presStyleLbl="node1" presStyleIdx="1" presStyleCnt="5"/>
      <dgm:spPr/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93FC16-622A-4AA0-9276-3766E5F1AA15}" type="pres">
      <dgm:prSet presAssocID="{E1C31608-5158-4EC9-9C62-26BAAF099A48}" presName="sibTrans" presStyleLbl="sibTrans2D1" presStyleIdx="0" presStyleCnt="0"/>
      <dgm:spPr/>
    </dgm:pt>
    <dgm:pt modelId="{E23B2BA9-1C97-483A-B23A-3ED1FDCF116F}" type="pres">
      <dgm:prSet presAssocID="{971F98B7-9F0E-4CBF-9E52-F758B7AF539C}" presName="compNode" presStyleCnt="0"/>
      <dgm:spPr/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</dgm:pt>
    <dgm:pt modelId="{6F608111-633B-4C1F-8C5C-7AB01EEC5F6A}" type="pres">
      <dgm:prSet presAssocID="{971F98B7-9F0E-4CBF-9E52-F758B7AF539C}" presName="invisiNode" presStyleLbl="node1" presStyleIdx="2" presStyleCnt="5"/>
      <dgm:spPr/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1196D70-DB24-4DDC-9CF1-7DC9DF8BCFAE}" type="pres">
      <dgm:prSet presAssocID="{39C6AF87-AFF4-4988-9CE4-58C3DFCADBFC}" presName="sibTrans" presStyleLbl="sibTrans2D1" presStyleIdx="0" presStyleCnt="0"/>
      <dgm:spPr/>
    </dgm:pt>
    <dgm:pt modelId="{F3842D31-BF1C-4BCF-9C67-BBB3314ABE68}" type="pres">
      <dgm:prSet presAssocID="{10CEFBB7-6C13-42BB-A72E-9CE8C4450081}" presName="compNode" presStyleCnt="0"/>
      <dgm:spPr/>
    </dgm:pt>
    <dgm:pt modelId="{05BE1EB1-E929-4EA6-B09B-AEAAF45A936A}" type="pres">
      <dgm:prSet presAssocID="{10CEFBB7-6C13-42BB-A72E-9CE8C4450081}" presName="bkgdShape" presStyleLbl="node1" presStyleIdx="3" presStyleCnt="5" custScaleX="89976"/>
      <dgm:spPr/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</dgm:pt>
    <dgm:pt modelId="{76C6886E-6BD9-42B7-9C7E-82FEC5D3C11D}" type="pres">
      <dgm:prSet presAssocID="{10CEFBB7-6C13-42BB-A72E-9CE8C4450081}" presName="invisiNode" presStyleLbl="node1" presStyleIdx="3" presStyleCnt="5"/>
      <dgm:spPr/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77DEABC-75F1-441E-8920-4A84FA5ED8C1}" type="pres">
      <dgm:prSet presAssocID="{23A35882-F850-44CF-BF7E-76DE9BF961FC}" presName="sibTrans" presStyleLbl="sibTrans2D1" presStyleIdx="0" presStyleCnt="0"/>
      <dgm:spPr/>
    </dgm:pt>
    <dgm:pt modelId="{A10443EA-0A22-4998-85A4-5FC07C4410A8}" type="pres">
      <dgm:prSet presAssocID="{BE907F90-9D92-45A1-94F8-1DCBD5B9715F}" presName="compNode" presStyleCnt="0"/>
      <dgm:spPr/>
    </dgm:pt>
    <dgm:pt modelId="{14E9E240-14D8-48CE-A8EF-4C26DD964D0B}" type="pres">
      <dgm:prSet presAssocID="{BE907F90-9D92-45A1-94F8-1DCBD5B9715F}" presName="bkgdShape" presStyleLbl="node1" presStyleIdx="4" presStyleCnt="5" custScaleX="77049"/>
      <dgm:spPr/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</dgm:pt>
    <dgm:pt modelId="{C7AF8028-0A1F-4B6B-BA86-08AA83130861}" type="pres">
      <dgm:prSet presAssocID="{BE907F90-9D92-45A1-94F8-1DCBD5B9715F}" presName="invisiNode" presStyleLbl="node1" presStyleIdx="4" presStyleCnt="5"/>
      <dgm:spPr/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52AB61C-443F-4799-8B2E-A7CFB59138D1}" type="presOf" srcId="{F0351681-504B-468A-A43A-35239C443A97}" destId="{01B5A3FF-8112-48C6-9524-2594DAB99429}" srcOrd="0" destOrd="0" presId="urn:microsoft.com/office/officeart/2005/8/layout/hList7#1"/>
    <dgm:cxn modelId="{245A2E26-6F65-45DF-90CD-C9C2AC6AE5DF}" type="presOf" srcId="{BFE45829-723F-4E4D-9831-F195998B70F6}" destId="{A490A214-21F9-4C52-8E3B-F3A359B01D89}" srcOrd="1" destOrd="0" presId="urn:microsoft.com/office/officeart/2005/8/layout/hList7#1"/>
    <dgm:cxn modelId="{1962C633-AF4E-419E-B912-D777E874910F}" type="presOf" srcId="{971F98B7-9F0E-4CBF-9E52-F758B7AF539C}" destId="{A6261845-6FEC-4FCD-A320-DB13C9B75A59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993C35D-6561-47A3-9D62-F5D557455E2A}" type="presOf" srcId="{914D76AC-028B-4257-BED1-2C2263772DDA}" destId="{E32018F6-38F3-4F68-9FD0-50FD7BED2859}" srcOrd="0" destOrd="0" presId="urn:microsoft.com/office/officeart/2005/8/layout/hList7#1"/>
    <dgm:cxn modelId="{AB1AAD5E-1380-4759-B505-27D281B83079}" type="presOf" srcId="{971F98B7-9F0E-4CBF-9E52-F758B7AF539C}" destId="{DD65257D-0571-4E29-A9BE-119458095260}" srcOrd="1" destOrd="0" presId="urn:microsoft.com/office/officeart/2005/8/layout/hList7#1"/>
    <dgm:cxn modelId="{363E2242-D81A-4AB1-B653-1D897D37F088}" type="presOf" srcId="{E1C31608-5158-4EC9-9C62-26BAAF099A48}" destId="{D893FC16-622A-4AA0-9276-3766E5F1AA15}" srcOrd="0" destOrd="0" presId="urn:microsoft.com/office/officeart/2005/8/layout/hList7#1"/>
    <dgm:cxn modelId="{12D3AA6C-4F99-4E65-A106-EDAC5024C6D8}" type="presOf" srcId="{BE907F90-9D92-45A1-94F8-1DCBD5B9715F}" destId="{272D07C4-E4A0-4649-AFF9-320ECA914488}" srcOrd="1" destOrd="0" presId="urn:microsoft.com/office/officeart/2005/8/layout/hList7#1"/>
    <dgm:cxn modelId="{CE178E7A-BF94-471F-90AF-C5791DA05D57}" type="presOf" srcId="{7D9F30EA-5AAD-4B4D-9B37-1898C8B1B1C4}" destId="{D7F1AC36-BB02-40D3-9EAC-6004F15E8D99}" srcOrd="0" destOrd="0" presId="urn:microsoft.com/office/officeart/2005/8/layout/hList7#1"/>
    <dgm:cxn modelId="{C3E20982-B5CE-4E23-BB66-2B893A683ECF}" type="presOf" srcId="{BFE45829-723F-4E4D-9831-F195998B70F6}" destId="{D73F7537-DE83-45D9-AFD1-908328D4D97E}" srcOrd="0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91849CB9-27CC-4097-8350-E054929BD13C}" type="presOf" srcId="{10CEFBB7-6C13-42BB-A72E-9CE8C4450081}" destId="{2124DCEB-EDBD-415D-8E06-ED092037E12A}" srcOrd="1" destOrd="0" presId="urn:microsoft.com/office/officeart/2005/8/layout/hList7#1"/>
    <dgm:cxn modelId="{B98638BA-527F-404F-9EB4-CA8958A7C049}" type="presOf" srcId="{F0351681-504B-468A-A43A-35239C443A97}" destId="{BD834AB3-FAFF-4D74-B8D8-881F0EC6B9AD}" srcOrd="1" destOrd="0" presId="urn:microsoft.com/office/officeart/2005/8/layout/hList7#1"/>
    <dgm:cxn modelId="{4DB7C5BC-9F00-4E7E-85AD-7DEB2B3D2116}" type="presOf" srcId="{39C6AF87-AFF4-4988-9CE4-58C3DFCADBFC}" destId="{01196D70-DB24-4DDC-9CF1-7DC9DF8BCFAE}" srcOrd="0" destOrd="0" presId="urn:microsoft.com/office/officeart/2005/8/layout/hList7#1"/>
    <dgm:cxn modelId="{71E63AC9-4CAF-4F1D-B78F-9C7E129FA639}" type="presOf" srcId="{10CEFBB7-6C13-42BB-A72E-9CE8C4450081}" destId="{05BE1EB1-E929-4EA6-B09B-AEAAF45A936A}" srcOrd="0" destOrd="0" presId="urn:microsoft.com/office/officeart/2005/8/layout/hList7#1"/>
    <dgm:cxn modelId="{6FC6B8E1-9E53-4978-8D09-09983C654539}" type="presOf" srcId="{BE907F90-9D92-45A1-94F8-1DCBD5B9715F}" destId="{14E9E240-14D8-48CE-A8EF-4C26DD964D0B}" srcOrd="0" destOrd="0" presId="urn:microsoft.com/office/officeart/2005/8/layout/hList7#1"/>
    <dgm:cxn modelId="{BE2464E9-E6C0-43F1-9A2C-A2583CEC6093}" type="presOf" srcId="{23A35882-F850-44CF-BF7E-76DE9BF961FC}" destId="{477DEABC-75F1-441E-8920-4A84FA5ED8C1}" srcOrd="0" destOrd="0" presId="urn:microsoft.com/office/officeart/2005/8/layout/hList7#1"/>
    <dgm:cxn modelId="{3941954F-3813-4574-B980-602E2D4D70F5}" type="presParOf" srcId="{D7F1AC36-BB02-40D3-9EAC-6004F15E8D99}" destId="{9132C0C5-E5AF-4E5E-918C-A1BB430E7228}" srcOrd="0" destOrd="0" presId="urn:microsoft.com/office/officeart/2005/8/layout/hList7#1"/>
    <dgm:cxn modelId="{80F4F1C5-2F64-482B-A189-B06DC2AB9BDF}" type="presParOf" srcId="{D7F1AC36-BB02-40D3-9EAC-6004F15E8D99}" destId="{AC9FC888-4E7D-41D5-BF8D-099DDFB49032}" srcOrd="1" destOrd="0" presId="urn:microsoft.com/office/officeart/2005/8/layout/hList7#1"/>
    <dgm:cxn modelId="{08470BBB-8AC9-4490-8B30-851085361351}" type="presParOf" srcId="{AC9FC888-4E7D-41D5-BF8D-099DDFB49032}" destId="{3B03A404-6FA8-44DF-BD0D-938BEE92A850}" srcOrd="0" destOrd="0" presId="urn:microsoft.com/office/officeart/2005/8/layout/hList7#1"/>
    <dgm:cxn modelId="{1208C091-2EF1-48EB-A583-13385BF78653}" type="presParOf" srcId="{3B03A404-6FA8-44DF-BD0D-938BEE92A850}" destId="{D73F7537-DE83-45D9-AFD1-908328D4D97E}" srcOrd="0" destOrd="0" presId="urn:microsoft.com/office/officeart/2005/8/layout/hList7#1"/>
    <dgm:cxn modelId="{97E858C0-E026-4C0B-B034-04B5D62CDE87}" type="presParOf" srcId="{3B03A404-6FA8-44DF-BD0D-938BEE92A850}" destId="{A490A214-21F9-4C52-8E3B-F3A359B01D89}" srcOrd="1" destOrd="0" presId="urn:microsoft.com/office/officeart/2005/8/layout/hList7#1"/>
    <dgm:cxn modelId="{9F42ACCA-0648-40AC-9D5F-79F755629400}" type="presParOf" srcId="{3B03A404-6FA8-44DF-BD0D-938BEE92A850}" destId="{8FADFE9E-A8A8-41F1-B358-A7A11B6B47E1}" srcOrd="2" destOrd="0" presId="urn:microsoft.com/office/officeart/2005/8/layout/hList7#1"/>
    <dgm:cxn modelId="{62E31F89-DF88-4490-8234-9DE3633CAA94}" type="presParOf" srcId="{3B03A404-6FA8-44DF-BD0D-938BEE92A850}" destId="{79E796B1-3ABE-4958-A470-95B84B3BA8FB}" srcOrd="3" destOrd="0" presId="urn:microsoft.com/office/officeart/2005/8/layout/hList7#1"/>
    <dgm:cxn modelId="{490B2035-7675-490D-A76C-D85B87F41990}" type="presParOf" srcId="{AC9FC888-4E7D-41D5-BF8D-099DDFB49032}" destId="{E32018F6-38F3-4F68-9FD0-50FD7BED2859}" srcOrd="1" destOrd="0" presId="urn:microsoft.com/office/officeart/2005/8/layout/hList7#1"/>
    <dgm:cxn modelId="{7B7B97FD-4C83-4131-849C-AAE82B7F58F6}" type="presParOf" srcId="{AC9FC888-4E7D-41D5-BF8D-099DDFB49032}" destId="{A7D5A4F7-F72A-48AE-87CD-6C7027652D6C}" srcOrd="2" destOrd="0" presId="urn:microsoft.com/office/officeart/2005/8/layout/hList7#1"/>
    <dgm:cxn modelId="{6646C2E9-CE07-40DE-9977-B9DD2BCDCED3}" type="presParOf" srcId="{A7D5A4F7-F72A-48AE-87CD-6C7027652D6C}" destId="{01B5A3FF-8112-48C6-9524-2594DAB99429}" srcOrd="0" destOrd="0" presId="urn:microsoft.com/office/officeart/2005/8/layout/hList7#1"/>
    <dgm:cxn modelId="{A9D293DB-E62A-49A9-ADA3-60EF547C1200}" type="presParOf" srcId="{A7D5A4F7-F72A-48AE-87CD-6C7027652D6C}" destId="{BD834AB3-FAFF-4D74-B8D8-881F0EC6B9AD}" srcOrd="1" destOrd="0" presId="urn:microsoft.com/office/officeart/2005/8/layout/hList7#1"/>
    <dgm:cxn modelId="{8F73754A-6786-415E-B553-FD2DB5AD5F93}" type="presParOf" srcId="{A7D5A4F7-F72A-48AE-87CD-6C7027652D6C}" destId="{C8F3C681-2C9B-4653-BE31-D8B25A2AB7FA}" srcOrd="2" destOrd="0" presId="urn:microsoft.com/office/officeart/2005/8/layout/hList7#1"/>
    <dgm:cxn modelId="{ACCF277C-BA00-46AF-A89D-B65592EDDBEB}" type="presParOf" srcId="{A7D5A4F7-F72A-48AE-87CD-6C7027652D6C}" destId="{E6379D24-0F7F-4C89-AA74-40B94EA75227}" srcOrd="3" destOrd="0" presId="urn:microsoft.com/office/officeart/2005/8/layout/hList7#1"/>
    <dgm:cxn modelId="{45EB8D33-E03A-419A-84EF-FB727D543C46}" type="presParOf" srcId="{AC9FC888-4E7D-41D5-BF8D-099DDFB49032}" destId="{D893FC16-622A-4AA0-9276-3766E5F1AA15}" srcOrd="3" destOrd="0" presId="urn:microsoft.com/office/officeart/2005/8/layout/hList7#1"/>
    <dgm:cxn modelId="{A1745C3B-FE86-4E6E-B105-07806E4E6AD1}" type="presParOf" srcId="{AC9FC888-4E7D-41D5-BF8D-099DDFB49032}" destId="{E23B2BA9-1C97-483A-B23A-3ED1FDCF116F}" srcOrd="4" destOrd="0" presId="urn:microsoft.com/office/officeart/2005/8/layout/hList7#1"/>
    <dgm:cxn modelId="{F9FE1171-82E3-4CA3-AF53-6A787F7C2DDB}" type="presParOf" srcId="{E23B2BA9-1C97-483A-B23A-3ED1FDCF116F}" destId="{A6261845-6FEC-4FCD-A320-DB13C9B75A59}" srcOrd="0" destOrd="0" presId="urn:microsoft.com/office/officeart/2005/8/layout/hList7#1"/>
    <dgm:cxn modelId="{80B38AA6-9018-4CF8-816B-B8648515D34B}" type="presParOf" srcId="{E23B2BA9-1C97-483A-B23A-3ED1FDCF116F}" destId="{DD65257D-0571-4E29-A9BE-119458095260}" srcOrd="1" destOrd="0" presId="urn:microsoft.com/office/officeart/2005/8/layout/hList7#1"/>
    <dgm:cxn modelId="{3E9B7ABC-3F2B-48DA-BF70-53339048F708}" type="presParOf" srcId="{E23B2BA9-1C97-483A-B23A-3ED1FDCF116F}" destId="{6F608111-633B-4C1F-8C5C-7AB01EEC5F6A}" srcOrd="2" destOrd="0" presId="urn:microsoft.com/office/officeart/2005/8/layout/hList7#1"/>
    <dgm:cxn modelId="{61299CE6-0A03-40F4-BA84-1EA78BF8FD0E}" type="presParOf" srcId="{E23B2BA9-1C97-483A-B23A-3ED1FDCF116F}" destId="{59BCE99C-652C-4BAC-91C1-A60B797A8CEA}" srcOrd="3" destOrd="0" presId="urn:microsoft.com/office/officeart/2005/8/layout/hList7#1"/>
    <dgm:cxn modelId="{2CB87BF7-BD1A-427E-AEA2-3A1142DB9AF0}" type="presParOf" srcId="{AC9FC888-4E7D-41D5-BF8D-099DDFB49032}" destId="{01196D70-DB24-4DDC-9CF1-7DC9DF8BCFAE}" srcOrd="5" destOrd="0" presId="urn:microsoft.com/office/officeart/2005/8/layout/hList7#1"/>
    <dgm:cxn modelId="{029B6F15-3EB8-4C1F-A5CA-36EB1DC7FD53}" type="presParOf" srcId="{AC9FC888-4E7D-41D5-BF8D-099DDFB49032}" destId="{F3842D31-BF1C-4BCF-9C67-BBB3314ABE68}" srcOrd="6" destOrd="0" presId="urn:microsoft.com/office/officeart/2005/8/layout/hList7#1"/>
    <dgm:cxn modelId="{B9BFD0C9-FF7A-4230-B86E-CF2FE1CA70B5}" type="presParOf" srcId="{F3842D31-BF1C-4BCF-9C67-BBB3314ABE68}" destId="{05BE1EB1-E929-4EA6-B09B-AEAAF45A936A}" srcOrd="0" destOrd="0" presId="urn:microsoft.com/office/officeart/2005/8/layout/hList7#1"/>
    <dgm:cxn modelId="{065318DA-6F6E-44F0-BD32-B9E14B32C888}" type="presParOf" srcId="{F3842D31-BF1C-4BCF-9C67-BBB3314ABE68}" destId="{2124DCEB-EDBD-415D-8E06-ED092037E12A}" srcOrd="1" destOrd="0" presId="urn:microsoft.com/office/officeart/2005/8/layout/hList7#1"/>
    <dgm:cxn modelId="{C6143555-362A-45EE-B194-7EA3EF06CDC1}" type="presParOf" srcId="{F3842D31-BF1C-4BCF-9C67-BBB3314ABE68}" destId="{76C6886E-6BD9-42B7-9C7E-82FEC5D3C11D}" srcOrd="2" destOrd="0" presId="urn:microsoft.com/office/officeart/2005/8/layout/hList7#1"/>
    <dgm:cxn modelId="{DE059BCE-F4C7-40D5-B83A-1EA04F3A54D6}" type="presParOf" srcId="{F3842D31-BF1C-4BCF-9C67-BBB3314ABE68}" destId="{2A289877-5F19-4A19-A468-00B4EBF5943F}" srcOrd="3" destOrd="0" presId="urn:microsoft.com/office/officeart/2005/8/layout/hList7#1"/>
    <dgm:cxn modelId="{AB97D71F-7C68-454E-AB44-E73330680D24}" type="presParOf" srcId="{AC9FC888-4E7D-41D5-BF8D-099DDFB49032}" destId="{477DEABC-75F1-441E-8920-4A84FA5ED8C1}" srcOrd="7" destOrd="0" presId="urn:microsoft.com/office/officeart/2005/8/layout/hList7#1"/>
    <dgm:cxn modelId="{173DD3DC-91A3-463E-92B1-7B8194B527C0}" type="presParOf" srcId="{AC9FC888-4E7D-41D5-BF8D-099DDFB49032}" destId="{A10443EA-0A22-4998-85A4-5FC07C4410A8}" srcOrd="8" destOrd="0" presId="urn:microsoft.com/office/officeart/2005/8/layout/hList7#1"/>
    <dgm:cxn modelId="{F1A8A325-7D9F-4FA3-BF35-519FE1B20726}" type="presParOf" srcId="{A10443EA-0A22-4998-85A4-5FC07C4410A8}" destId="{14E9E240-14D8-48CE-A8EF-4C26DD964D0B}" srcOrd="0" destOrd="0" presId="urn:microsoft.com/office/officeart/2005/8/layout/hList7#1"/>
    <dgm:cxn modelId="{AC8A0628-47E3-4483-8C71-29EDE3EB730A}" type="presParOf" srcId="{A10443EA-0A22-4998-85A4-5FC07C4410A8}" destId="{272D07C4-E4A0-4649-AFF9-320ECA914488}" srcOrd="1" destOrd="0" presId="urn:microsoft.com/office/officeart/2005/8/layout/hList7#1"/>
    <dgm:cxn modelId="{60728045-F6A3-4892-BFB0-988FD284F299}" type="presParOf" srcId="{A10443EA-0A22-4998-85A4-5FC07C4410A8}" destId="{C7AF8028-0A1F-4B6B-BA86-08AA83130861}" srcOrd="2" destOrd="0" presId="urn:microsoft.com/office/officeart/2005/8/layout/hList7#1"/>
    <dgm:cxn modelId="{BA316C62-7C44-452D-AFBF-D3B49478C30A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ru-RU" sz="28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26530,10</a:t>
          </a: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Дорожное хозяйство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3873,70 тыс. рублей или 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4,5%</a:t>
          </a: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Пожарная безопасность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112,50 тыс. рублей  или 0,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% </a:t>
          </a: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ЖКХ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10250,67 тыс. рублей  или     38,6%</a:t>
          </a: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Культура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23,00 тыс. рублей  или 0,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11526,53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тыс. рублей  или 43,4%</a:t>
          </a: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ВУС 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393,50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тыс. рублей или 1,5%</a:t>
          </a: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293,7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 тыс. рублей  или 1,1%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C4555F5-DA8D-4DD8-A233-399DB91E041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Молодежная политика 43,90 тыс. рублей или 0,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gm:t>
    </dgm:pt>
    <dgm:pt modelId="{95F53F06-8275-4C3E-844A-9E98B085CD82}" type="parTrans" cxnId="{62CCD417-977F-4936-9064-BFE5FEF36F0E}">
      <dgm:prSet/>
      <dgm:spPr/>
      <dgm:t>
        <a:bodyPr/>
        <a:lstStyle/>
        <a:p>
          <a:endParaRPr lang="ru-RU"/>
        </a:p>
      </dgm:t>
    </dgm:pt>
    <dgm:pt modelId="{A0C3D495-85E5-4400-9523-22EFF0B5219A}" type="sibTrans" cxnId="{62CCD417-977F-4936-9064-BFE5FEF36F0E}">
      <dgm:prSet/>
      <dgm:spPr/>
      <dgm:t>
        <a:bodyPr/>
        <a:lstStyle/>
        <a:p>
          <a:endParaRPr lang="ru-RU"/>
        </a:p>
      </dgm:t>
    </dgm:pt>
    <dgm:pt modelId="{0AC3A03C-61B0-4B83-BA75-FD5497F5244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 Спорт</a:t>
          </a:r>
        </a:p>
        <a:p>
          <a:pPr>
            <a:spcAft>
              <a:spcPts val="0"/>
            </a:spcAft>
          </a:pP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12,6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 тыс. рублей или 0,</a:t>
          </a:r>
          <a:r>
            <a:rPr lang="en-US" sz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gm:t>
    </dgm:pt>
    <dgm:pt modelId="{D4D81D13-3CE2-4E17-8B63-519BDAE6BD85}" type="parTrans" cxnId="{A882CFCD-E388-4428-8FE9-A832EAC1B93C}">
      <dgm:prSet/>
      <dgm:spPr/>
      <dgm:t>
        <a:bodyPr/>
        <a:lstStyle/>
        <a:p>
          <a:endParaRPr lang="ru-RU"/>
        </a:p>
      </dgm:t>
    </dgm:pt>
    <dgm:pt modelId="{1DAD2B0A-C9A8-40E3-BBD6-F2E43571ABD7}" type="sibTrans" cxnId="{A882CFCD-E388-4428-8FE9-A832EAC1B93C}">
      <dgm:prSet/>
      <dgm:spPr/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672531-8C33-499F-A8B8-1F76FA72B8E1}" type="pres">
      <dgm:prSet presAssocID="{B179D74B-D7BA-4ED1-A72F-D0DA76E8417A}" presName="centerShape" presStyleLbl="node0" presStyleIdx="0" presStyleCnt="1" custScaleX="265065" custScaleY="193951" custLinFactNeighborX="2892" custLinFactNeighborY="-189"/>
      <dgm:spPr/>
    </dgm:pt>
    <dgm:pt modelId="{2CB797D3-131D-4B40-8D1C-3C0BCCD4E26A}" type="pres">
      <dgm:prSet presAssocID="{607EE9E9-D002-42FE-B74D-D945412804DF}" presName="Name9" presStyleLbl="parChTrans1D2" presStyleIdx="0" presStyleCnt="9"/>
      <dgm:spPr/>
    </dgm:pt>
    <dgm:pt modelId="{9C4E9843-91FB-4B66-AD05-A718EA51A920}" type="pres">
      <dgm:prSet presAssocID="{607EE9E9-D002-42FE-B74D-D945412804DF}" presName="connTx" presStyleLbl="parChTrans1D2" presStyleIdx="0" presStyleCnt="9"/>
      <dgm:spPr/>
    </dgm:pt>
    <dgm:pt modelId="{9F81A141-1B04-4A03-B238-37F7A90993F2}" type="pres">
      <dgm:prSet presAssocID="{065A3735-5D80-4FA3-B867-379611BFBD38}" presName="node" presStyleLbl="node1" presStyleIdx="0" presStyleCnt="9" custScaleX="203988" custScaleY="145447" custRadScaleRad="137125" custRadScaleInc="-379475">
        <dgm:presLayoutVars>
          <dgm:bulletEnabled val="1"/>
        </dgm:presLayoutVars>
      </dgm:prSet>
      <dgm:spPr/>
    </dgm:pt>
    <dgm:pt modelId="{09F81971-61A1-4CB0-8EEA-38BD69D84A68}" type="pres">
      <dgm:prSet presAssocID="{15828F25-D9DC-474E-BDB7-D0C96BB09D53}" presName="Name9" presStyleLbl="parChTrans1D2" presStyleIdx="1" presStyleCnt="9"/>
      <dgm:spPr/>
    </dgm:pt>
    <dgm:pt modelId="{40A4609C-9060-46DB-B6FB-91E6E6B2159D}" type="pres">
      <dgm:prSet presAssocID="{15828F25-D9DC-474E-BDB7-D0C96BB09D53}" presName="connTx" presStyleLbl="parChTrans1D2" presStyleIdx="1" presStyleCnt="9"/>
      <dgm:spPr/>
    </dgm:pt>
    <dgm:pt modelId="{B4689F4D-C616-4B5A-AB08-969AFEC6F29C}" type="pres">
      <dgm:prSet presAssocID="{5A305073-4AE3-4F5A-9103-E20EE30AA624}" presName="node" presStyleLbl="node1" presStyleIdx="1" presStyleCnt="9" custScaleX="164371" custScaleY="145447" custRadScaleRad="132988" custRadScaleInc="-31351">
        <dgm:presLayoutVars>
          <dgm:bulletEnabled val="1"/>
        </dgm:presLayoutVars>
      </dgm:prSet>
      <dgm:spPr/>
    </dgm:pt>
    <dgm:pt modelId="{9A99AA90-6398-4A9E-9C90-9A289D0B4ED1}" type="pres">
      <dgm:prSet presAssocID="{0AA0458B-F171-4752-8952-9B01C6B0DB39}" presName="Name9" presStyleLbl="parChTrans1D2" presStyleIdx="2" presStyleCnt="9"/>
      <dgm:spPr/>
    </dgm:pt>
    <dgm:pt modelId="{2AE10A3F-8376-4022-8435-7D23E2A99C52}" type="pres">
      <dgm:prSet presAssocID="{0AA0458B-F171-4752-8952-9B01C6B0DB39}" presName="connTx" presStyleLbl="parChTrans1D2" presStyleIdx="2" presStyleCnt="9"/>
      <dgm:spPr/>
    </dgm:pt>
    <dgm:pt modelId="{8E90EB8E-B405-4CFE-8B98-4A3730E11E4A}" type="pres">
      <dgm:prSet presAssocID="{2A64F063-8E2B-4178-A591-FB7DC84F714A}" presName="node" presStyleLbl="node1" presStyleIdx="2" presStyleCnt="9" custScaleX="145447" custScaleY="145447" custRadScaleRad="178801" custRadScaleInc="-62631">
        <dgm:presLayoutVars>
          <dgm:bulletEnabled val="1"/>
        </dgm:presLayoutVars>
      </dgm:prSet>
      <dgm:spPr/>
    </dgm:pt>
    <dgm:pt modelId="{D23AFAD6-9784-476C-B26A-F6CCAEF2A753}" type="pres">
      <dgm:prSet presAssocID="{11E86306-1FA3-4165-81CF-E5CFBAACAB41}" presName="Name9" presStyleLbl="parChTrans1D2" presStyleIdx="3" presStyleCnt="9"/>
      <dgm:spPr/>
    </dgm:pt>
    <dgm:pt modelId="{6C400A76-512C-4622-ABC7-4A7262143CD7}" type="pres">
      <dgm:prSet presAssocID="{11E86306-1FA3-4165-81CF-E5CFBAACAB41}" presName="connTx" presStyleLbl="parChTrans1D2" presStyleIdx="3" presStyleCnt="9"/>
      <dgm:spPr/>
    </dgm:pt>
    <dgm:pt modelId="{30E7B6AA-B589-42F5-B263-2F67E7BFE06E}" type="pres">
      <dgm:prSet presAssocID="{1B234536-2071-46C6-A491-AF4B1A3F9FEB}" presName="node" presStyleLbl="node1" presStyleIdx="3" presStyleCnt="9" custScaleX="145447" custScaleY="145447" custRadScaleRad="162891" custRadScaleInc="-127912">
        <dgm:presLayoutVars>
          <dgm:bulletEnabled val="1"/>
        </dgm:presLayoutVars>
      </dgm:prSet>
      <dgm:spPr/>
    </dgm:pt>
    <dgm:pt modelId="{1BB1C879-ADD1-46CE-9D67-364F5ECE1CD3}" type="pres">
      <dgm:prSet presAssocID="{8AB6F3CB-D047-4C8E-B920-0BDFB57A2588}" presName="Name9" presStyleLbl="parChTrans1D2" presStyleIdx="4" presStyleCnt="9"/>
      <dgm:spPr/>
    </dgm:pt>
    <dgm:pt modelId="{62ECBD28-2110-4395-8718-5D140BE52464}" type="pres">
      <dgm:prSet presAssocID="{8AB6F3CB-D047-4C8E-B920-0BDFB57A2588}" presName="connTx" presStyleLbl="parChTrans1D2" presStyleIdx="4" presStyleCnt="9"/>
      <dgm:spPr/>
    </dgm:pt>
    <dgm:pt modelId="{5A8679B6-7689-4D75-A7A5-C24CDE107484}" type="pres">
      <dgm:prSet presAssocID="{84FA42E0-3171-4CBA-9E87-E80A4C844FE3}" presName="node" presStyleLbl="node1" presStyleIdx="4" presStyleCnt="9" custScaleX="220924" custScaleY="194521" custRadScaleRad="114572" custRadScaleInc="-185310">
        <dgm:presLayoutVars>
          <dgm:bulletEnabled val="1"/>
        </dgm:presLayoutVars>
      </dgm:prSet>
      <dgm:spPr/>
    </dgm:pt>
    <dgm:pt modelId="{A5A442AC-CDA8-474B-92EE-3D632F0EC957}" type="pres">
      <dgm:prSet presAssocID="{850BDB31-7899-47A8-8A8D-2651EE81DB1C}" presName="Name9" presStyleLbl="parChTrans1D2" presStyleIdx="5" presStyleCnt="9"/>
      <dgm:spPr/>
    </dgm:pt>
    <dgm:pt modelId="{B6C2774B-CEC3-4885-8925-9AD4E72E39CE}" type="pres">
      <dgm:prSet presAssocID="{850BDB31-7899-47A8-8A8D-2651EE81DB1C}" presName="connTx" presStyleLbl="parChTrans1D2" presStyleIdx="5" presStyleCnt="9"/>
      <dgm:spPr/>
    </dgm:pt>
    <dgm:pt modelId="{D418F6EB-147F-4047-B751-E8166DE58772}" type="pres">
      <dgm:prSet presAssocID="{948D7AA2-6A07-4029-958A-456C6A888F0B}" presName="node" presStyleLbl="node1" presStyleIdx="5" presStyleCnt="9" custScaleX="145447" custScaleY="100980" custRadScaleRad="106110" custRadScaleInc="-44636">
        <dgm:presLayoutVars>
          <dgm:bulletEnabled val="1"/>
        </dgm:presLayoutVars>
      </dgm:prSet>
      <dgm:spPr/>
    </dgm:pt>
    <dgm:pt modelId="{A519DB43-8282-4A57-8D5C-52504C61A6F1}" type="pres">
      <dgm:prSet presAssocID="{D4D81D13-3CE2-4E17-8B63-519BDAE6BD85}" presName="Name9" presStyleLbl="parChTrans1D2" presStyleIdx="6" presStyleCnt="9"/>
      <dgm:spPr/>
    </dgm:pt>
    <dgm:pt modelId="{25DCB4FD-CD93-4030-B94E-CB038BF26EBD}" type="pres">
      <dgm:prSet presAssocID="{D4D81D13-3CE2-4E17-8B63-519BDAE6BD85}" presName="connTx" presStyleLbl="parChTrans1D2" presStyleIdx="6" presStyleCnt="9"/>
      <dgm:spPr/>
    </dgm:pt>
    <dgm:pt modelId="{AB878E9D-B951-4A7D-89BA-EBEB950A5C40}" type="pres">
      <dgm:prSet presAssocID="{0AC3A03C-61B0-4B83-BA75-FD5497F52444}" presName="node" presStyleLbl="node1" presStyleIdx="6" presStyleCnt="9">
        <dgm:presLayoutVars>
          <dgm:bulletEnabled val="1"/>
        </dgm:presLayoutVars>
      </dgm:prSet>
      <dgm:spPr/>
    </dgm:pt>
    <dgm:pt modelId="{38A04AD7-3C30-42FD-9169-981E636C19E5}" type="pres">
      <dgm:prSet presAssocID="{4199C120-FE21-41AC-9A33-F6885A63D66E}" presName="Name9" presStyleLbl="parChTrans1D2" presStyleIdx="7" presStyleCnt="9"/>
      <dgm:spPr/>
    </dgm:pt>
    <dgm:pt modelId="{ACABAC21-A12D-4CBC-B952-3A73C95768F1}" type="pres">
      <dgm:prSet presAssocID="{4199C120-FE21-41AC-9A33-F6885A63D66E}" presName="connTx" presStyleLbl="parChTrans1D2" presStyleIdx="7" presStyleCnt="9"/>
      <dgm:spPr/>
    </dgm:pt>
    <dgm:pt modelId="{21AB2C71-7445-44F1-88DA-8920B87614F7}" type="pres">
      <dgm:prSet presAssocID="{C3B366E1-35BE-4501-9211-79E56F24F0B1}" presName="node" presStyleLbl="node1" presStyleIdx="7" presStyleCnt="9" custScaleX="115734" custScaleY="106266" custRadScaleRad="182013" custRadScaleInc="-142927">
        <dgm:presLayoutVars>
          <dgm:bulletEnabled val="1"/>
        </dgm:presLayoutVars>
      </dgm:prSet>
      <dgm:spPr/>
    </dgm:pt>
    <dgm:pt modelId="{EEC5038B-9012-429B-8153-3A179CFD0E0E}" type="pres">
      <dgm:prSet presAssocID="{95F53F06-8275-4C3E-844A-9E98B085CD82}" presName="Name9" presStyleLbl="parChTrans1D2" presStyleIdx="8" presStyleCnt="9"/>
      <dgm:spPr/>
    </dgm:pt>
    <dgm:pt modelId="{AC61637C-F12F-4F3C-A50D-5ECFC1CAFF3B}" type="pres">
      <dgm:prSet presAssocID="{95F53F06-8275-4C3E-844A-9E98B085CD82}" presName="connTx" presStyleLbl="parChTrans1D2" presStyleIdx="8" presStyleCnt="9"/>
      <dgm:spPr/>
    </dgm:pt>
    <dgm:pt modelId="{B1A991DC-4B52-44FF-9ECB-0B12970092EB}" type="pres">
      <dgm:prSet presAssocID="{3C4555F5-DA8D-4DD8-A233-399DB91E041E}" presName="node" presStyleLbl="node1" presStyleIdx="8" presStyleCnt="9" custAng="20773927" custScaleX="114626">
        <dgm:presLayoutVars>
          <dgm:bulletEnabled val="1"/>
        </dgm:presLayoutVars>
      </dgm:prSet>
      <dgm:spPr/>
    </dgm:pt>
  </dgm:ptLst>
  <dgm:cxnLst>
    <dgm:cxn modelId="{2E371C04-464D-4F15-B43E-9C584BAF75EC}" type="presOf" srcId="{607EE9E9-D002-42FE-B74D-D945412804DF}" destId="{2CB797D3-131D-4B40-8D1C-3C0BCCD4E26A}" srcOrd="0" destOrd="0" presId="urn:microsoft.com/office/officeart/2005/8/layout/radial1"/>
    <dgm:cxn modelId="{109A6710-004E-44BB-9DAB-E9C821534425}" type="presOf" srcId="{D4D81D13-3CE2-4E17-8B63-519BDAE6BD85}" destId="{25DCB4FD-CD93-4030-B94E-CB038BF26EBD}" srcOrd="1" destOrd="0" presId="urn:microsoft.com/office/officeart/2005/8/layout/radial1"/>
    <dgm:cxn modelId="{2CF4E214-C8F4-4255-AEF5-9286C2178326}" type="presOf" srcId="{4199C120-FE21-41AC-9A33-F6885A63D66E}" destId="{38A04AD7-3C30-42FD-9169-981E636C19E5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62CCD417-977F-4936-9064-BFE5FEF36F0E}" srcId="{B179D74B-D7BA-4ED1-A72F-D0DA76E8417A}" destId="{3C4555F5-DA8D-4DD8-A233-399DB91E041E}" srcOrd="8" destOrd="0" parTransId="{95F53F06-8275-4C3E-844A-9E98B085CD82}" sibTransId="{A0C3D495-85E5-4400-9523-22EFF0B5219A}"/>
    <dgm:cxn modelId="{9D911D18-5565-4622-B141-38FA6412FB61}" type="presOf" srcId="{3C4555F5-DA8D-4DD8-A233-399DB91E041E}" destId="{B1A991DC-4B52-44FF-9ECB-0B12970092EB}" srcOrd="0" destOrd="0" presId="urn:microsoft.com/office/officeart/2005/8/layout/radial1"/>
    <dgm:cxn modelId="{4F1A7F1B-B414-4530-B639-BC5E296051D1}" type="presOf" srcId="{95F53F06-8275-4C3E-844A-9E98B085CD82}" destId="{EEC5038B-9012-429B-8153-3A179CFD0E0E}" srcOrd="0" destOrd="0" presId="urn:microsoft.com/office/officeart/2005/8/layout/radial1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28125723-EF65-4D38-AAF8-B6CA39984F41}" type="presOf" srcId="{1B234536-2071-46C6-A491-AF4B1A3F9FEB}" destId="{30E7B6AA-B589-42F5-B263-2F67E7BFE06E}" srcOrd="0" destOrd="0" presId="urn:microsoft.com/office/officeart/2005/8/layout/radial1"/>
    <dgm:cxn modelId="{30A14E33-ADDE-4902-B84B-ABCE8C1D4D93}" type="presOf" srcId="{95F53F06-8275-4C3E-844A-9E98B085CD82}" destId="{AC61637C-F12F-4F3C-A50D-5ECFC1CAFF3B}" srcOrd="1" destOrd="0" presId="urn:microsoft.com/office/officeart/2005/8/layout/radial1"/>
    <dgm:cxn modelId="{F0B9CA33-A37E-409B-96F7-9E4B9D777E57}" type="presOf" srcId="{065A3735-5D80-4FA3-B867-379611BFBD38}" destId="{9F81A141-1B04-4A03-B238-37F7A90993F2}" srcOrd="0" destOrd="0" presId="urn:microsoft.com/office/officeart/2005/8/layout/radial1"/>
    <dgm:cxn modelId="{D673C139-38B3-40C1-BCE5-543F2AE21E6A}" type="presOf" srcId="{0AC3A03C-61B0-4B83-BA75-FD5497F52444}" destId="{AB878E9D-B951-4A7D-89BA-EBEB950A5C40}" srcOrd="0" destOrd="0" presId="urn:microsoft.com/office/officeart/2005/8/layout/radial1"/>
    <dgm:cxn modelId="{D821AC5D-7148-4C55-8819-9A5B6301F75B}" type="presOf" srcId="{8AB6F3CB-D047-4C8E-B920-0BDFB57A2588}" destId="{1BB1C879-ADD1-46CE-9D67-364F5ECE1CD3}" srcOrd="0" destOrd="0" presId="urn:microsoft.com/office/officeart/2005/8/layout/radial1"/>
    <dgm:cxn modelId="{BF1E0B60-BC43-41E6-AB6D-CB9E398C0337}" type="presOf" srcId="{948D7AA2-6A07-4029-958A-456C6A888F0B}" destId="{D418F6EB-147F-4047-B751-E8166DE58772}" srcOrd="0" destOrd="0" presId="urn:microsoft.com/office/officeart/2005/8/layout/radial1"/>
    <dgm:cxn modelId="{16467443-47FD-4D61-8866-04B82D66D83F}" type="presOf" srcId="{11E86306-1FA3-4165-81CF-E5CFBAACAB41}" destId="{6C400A76-512C-4622-ABC7-4A7262143CD7}" srcOrd="1" destOrd="0" presId="urn:microsoft.com/office/officeart/2005/8/layout/radial1"/>
    <dgm:cxn modelId="{F0B1A064-9D70-4CC9-9AD1-176F29E1ADE1}" type="presOf" srcId="{5A305073-4AE3-4F5A-9103-E20EE30AA624}" destId="{B4689F4D-C616-4B5A-AB08-969AFEC6F29C}" srcOrd="0" destOrd="0" presId="urn:microsoft.com/office/officeart/2005/8/layout/radial1"/>
    <dgm:cxn modelId="{1CB3EA4E-C496-48AA-A347-4FD00B7D0B1D}" type="presOf" srcId="{850BDB31-7899-47A8-8A8D-2651EE81DB1C}" destId="{B6C2774B-CEC3-4885-8925-9AD4E72E39CE}" srcOrd="1" destOrd="0" presId="urn:microsoft.com/office/officeart/2005/8/layout/radial1"/>
    <dgm:cxn modelId="{F81AF471-25AD-4DCB-8729-77B435D1212F}" type="presOf" srcId="{4199C120-FE21-41AC-9A33-F6885A63D66E}" destId="{ACABAC21-A12D-4CBC-B952-3A73C95768F1}" srcOrd="1" destOrd="0" presId="urn:microsoft.com/office/officeart/2005/8/layout/radial1"/>
    <dgm:cxn modelId="{AE2E3377-7BAF-46A2-8CE8-C6765BD0AFBC}" type="presOf" srcId="{C3B366E1-35BE-4501-9211-79E56F24F0B1}" destId="{21AB2C71-7445-44F1-88DA-8920B87614F7}" srcOrd="0" destOrd="0" presId="urn:microsoft.com/office/officeart/2005/8/layout/radial1"/>
    <dgm:cxn modelId="{AC306878-4E82-4023-A503-F6B67A3C65A5}" type="presOf" srcId="{607EE9E9-D002-42FE-B74D-D945412804DF}" destId="{9C4E9843-91FB-4B66-AD05-A718EA51A920}" srcOrd="1" destOrd="0" presId="urn:microsoft.com/office/officeart/2005/8/layout/radial1"/>
    <dgm:cxn modelId="{E85C5479-5167-4E89-8786-1708FA63D6B1}" type="presOf" srcId="{1F8E4B7B-3190-492B-BA7B-9B52CE7D79BE}" destId="{FC4E895A-5CB6-4776-9D34-BC12EF08CF61}" srcOrd="0" destOrd="0" presId="urn:microsoft.com/office/officeart/2005/8/layout/radial1"/>
    <dgm:cxn modelId="{83936984-CC2D-4E69-8C0B-3189002027B1}" type="presOf" srcId="{11E86306-1FA3-4165-81CF-E5CFBAACAB41}" destId="{D23AFAD6-9784-476C-B26A-F6CCAEF2A753}" srcOrd="0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3699028C-B38C-4476-8003-A065CB77F9DD}" type="presOf" srcId="{84FA42E0-3171-4CBA-9E87-E80A4C844FE3}" destId="{5A8679B6-7689-4D75-A7A5-C24CDE107484}" srcOrd="0" destOrd="0" presId="urn:microsoft.com/office/officeart/2005/8/layout/radial1"/>
    <dgm:cxn modelId="{3410D08E-B1B8-4D89-86BA-A5C3401A51E6}" type="presOf" srcId="{8AB6F3CB-D047-4C8E-B920-0BDFB57A2588}" destId="{62ECBD28-2110-4395-8718-5D140BE52464}" srcOrd="1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3D100FA7-5949-4359-AB5F-1C78FDC6A564}" type="presOf" srcId="{850BDB31-7899-47A8-8A8D-2651EE81DB1C}" destId="{A5A442AC-CDA8-474B-92EE-3D632F0EC957}" srcOrd="0" destOrd="0" presId="urn:microsoft.com/office/officeart/2005/8/layout/radial1"/>
    <dgm:cxn modelId="{A81A2FA8-B2F2-4596-8653-36C5C9520E4F}" type="presOf" srcId="{15828F25-D9DC-474E-BDB7-D0C96BB09D53}" destId="{40A4609C-9060-46DB-B6FB-91E6E6B2159D}" srcOrd="1" destOrd="0" presId="urn:microsoft.com/office/officeart/2005/8/layout/radial1"/>
    <dgm:cxn modelId="{1B2D08A9-FD2B-4C26-B84F-A6C6038E479D}" srcId="{B179D74B-D7BA-4ED1-A72F-D0DA76E8417A}" destId="{C3B366E1-35BE-4501-9211-79E56F24F0B1}" srcOrd="7" destOrd="0" parTransId="{4199C120-FE21-41AC-9A33-F6885A63D66E}" sibTransId="{AB4F022C-2B6F-4D5A-8949-0266BBDB6FAD}"/>
    <dgm:cxn modelId="{29EB7CB0-0514-45FD-A9F9-7B25149362BC}" type="presOf" srcId="{2A64F063-8E2B-4178-A591-FB7DC84F714A}" destId="{8E90EB8E-B405-4CFE-8B98-4A3730E11E4A}" srcOrd="0" destOrd="0" presId="urn:microsoft.com/office/officeart/2005/8/layout/radial1"/>
    <dgm:cxn modelId="{1A939BB0-7101-4B8B-884E-E4A7EF099E8C}" type="presOf" srcId="{B179D74B-D7BA-4ED1-A72F-D0DA76E8417A}" destId="{22672531-8C33-499F-A8B8-1F76FA72B8E1}" srcOrd="0" destOrd="0" presId="urn:microsoft.com/office/officeart/2005/8/layout/radial1"/>
    <dgm:cxn modelId="{DD6982C0-7744-4CA5-B438-32F6DFB12977}" type="presOf" srcId="{0AA0458B-F171-4752-8952-9B01C6B0DB39}" destId="{9A99AA90-6398-4A9E-9C90-9A289D0B4ED1}" srcOrd="0" destOrd="0" presId="urn:microsoft.com/office/officeart/2005/8/layout/radial1"/>
    <dgm:cxn modelId="{D56CEBC7-92C7-4F6C-9B5D-6B573E6E0DF1}" type="presOf" srcId="{0AA0458B-F171-4752-8952-9B01C6B0DB39}" destId="{2AE10A3F-8376-4022-8435-7D23E2A99C52}" srcOrd="1" destOrd="0" presId="urn:microsoft.com/office/officeart/2005/8/layout/radial1"/>
    <dgm:cxn modelId="{EE5ED6C8-3C2A-4568-8D0F-8E9F80CDB84E}" srcId="{B179D74B-D7BA-4ED1-A72F-D0DA76E8417A}" destId="{948D7AA2-6A07-4029-958A-456C6A888F0B}" srcOrd="5" destOrd="0" parTransId="{850BDB31-7899-47A8-8A8D-2651EE81DB1C}" sibTransId="{5E26D90B-22ED-4AB4-8D07-24D8137BEB98}"/>
    <dgm:cxn modelId="{A882CFCD-E388-4428-8FE9-A832EAC1B93C}" srcId="{B179D74B-D7BA-4ED1-A72F-D0DA76E8417A}" destId="{0AC3A03C-61B0-4B83-BA75-FD5497F52444}" srcOrd="6" destOrd="0" parTransId="{D4D81D13-3CE2-4E17-8B63-519BDAE6BD85}" sibTransId="{1DAD2B0A-C9A8-40E3-BBD6-F2E43571ABD7}"/>
    <dgm:cxn modelId="{AC280CD2-0AEE-44C4-B8CC-6C92CFC6CEA1}" type="presOf" srcId="{D4D81D13-3CE2-4E17-8B63-519BDAE6BD85}" destId="{A519DB43-8282-4A57-8D5C-52504C61A6F1}" srcOrd="0" destOrd="0" presId="urn:microsoft.com/office/officeart/2005/8/layout/radial1"/>
    <dgm:cxn modelId="{5B4DAFDC-E082-4889-A527-AF20A61B9F17}" type="presOf" srcId="{15828F25-D9DC-474E-BDB7-D0C96BB09D53}" destId="{09F81971-61A1-4CB0-8EEA-38BD69D84A68}" srcOrd="0" destOrd="0" presId="urn:microsoft.com/office/officeart/2005/8/layout/radial1"/>
    <dgm:cxn modelId="{D85264E3-9117-4119-B98B-48C5328DB343}" srcId="{B179D74B-D7BA-4ED1-A72F-D0DA76E8417A}" destId="{84FA42E0-3171-4CBA-9E87-E80A4C844FE3}" srcOrd="4" destOrd="0" parTransId="{8AB6F3CB-D047-4C8E-B920-0BDFB57A2588}" sibTransId="{8ECB2E2B-7E53-417D-BCDE-DA522F6C8195}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CA6373C6-3A09-42CC-B797-B8A50B514F93}" type="presParOf" srcId="{FC4E895A-5CB6-4776-9D34-BC12EF08CF61}" destId="{22672531-8C33-499F-A8B8-1F76FA72B8E1}" srcOrd="0" destOrd="0" presId="urn:microsoft.com/office/officeart/2005/8/layout/radial1"/>
    <dgm:cxn modelId="{B87FF08C-B542-4893-A987-81060BB21751}" type="presParOf" srcId="{FC4E895A-5CB6-4776-9D34-BC12EF08CF61}" destId="{2CB797D3-131D-4B40-8D1C-3C0BCCD4E26A}" srcOrd="1" destOrd="0" presId="urn:microsoft.com/office/officeart/2005/8/layout/radial1"/>
    <dgm:cxn modelId="{BBC304E8-7F8F-4554-990E-1BC313E8BCAA}" type="presParOf" srcId="{2CB797D3-131D-4B40-8D1C-3C0BCCD4E26A}" destId="{9C4E9843-91FB-4B66-AD05-A718EA51A920}" srcOrd="0" destOrd="0" presId="urn:microsoft.com/office/officeart/2005/8/layout/radial1"/>
    <dgm:cxn modelId="{4ECA6462-2F16-4004-873C-F9F1F22B99B1}" type="presParOf" srcId="{FC4E895A-5CB6-4776-9D34-BC12EF08CF61}" destId="{9F81A141-1B04-4A03-B238-37F7A90993F2}" srcOrd="2" destOrd="0" presId="urn:microsoft.com/office/officeart/2005/8/layout/radial1"/>
    <dgm:cxn modelId="{57424962-0B98-4AC1-80A5-A8479A7F9D07}" type="presParOf" srcId="{FC4E895A-5CB6-4776-9D34-BC12EF08CF61}" destId="{09F81971-61A1-4CB0-8EEA-38BD69D84A68}" srcOrd="3" destOrd="0" presId="urn:microsoft.com/office/officeart/2005/8/layout/radial1"/>
    <dgm:cxn modelId="{127C91E1-00DC-41F9-92F3-71DA10662864}" type="presParOf" srcId="{09F81971-61A1-4CB0-8EEA-38BD69D84A68}" destId="{40A4609C-9060-46DB-B6FB-91E6E6B2159D}" srcOrd="0" destOrd="0" presId="urn:microsoft.com/office/officeart/2005/8/layout/radial1"/>
    <dgm:cxn modelId="{1A06D975-474D-4321-AEC0-79AE8BB82B0E}" type="presParOf" srcId="{FC4E895A-5CB6-4776-9D34-BC12EF08CF61}" destId="{B4689F4D-C616-4B5A-AB08-969AFEC6F29C}" srcOrd="4" destOrd="0" presId="urn:microsoft.com/office/officeart/2005/8/layout/radial1"/>
    <dgm:cxn modelId="{541A9376-3D6A-4E42-95AD-EE36EA26694B}" type="presParOf" srcId="{FC4E895A-5CB6-4776-9D34-BC12EF08CF61}" destId="{9A99AA90-6398-4A9E-9C90-9A289D0B4ED1}" srcOrd="5" destOrd="0" presId="urn:microsoft.com/office/officeart/2005/8/layout/radial1"/>
    <dgm:cxn modelId="{B42A79C0-769C-4896-A261-7F90A92E3B4E}" type="presParOf" srcId="{9A99AA90-6398-4A9E-9C90-9A289D0B4ED1}" destId="{2AE10A3F-8376-4022-8435-7D23E2A99C52}" srcOrd="0" destOrd="0" presId="urn:microsoft.com/office/officeart/2005/8/layout/radial1"/>
    <dgm:cxn modelId="{D2904225-2832-4DE8-ACC8-CBDD25777842}" type="presParOf" srcId="{FC4E895A-5CB6-4776-9D34-BC12EF08CF61}" destId="{8E90EB8E-B405-4CFE-8B98-4A3730E11E4A}" srcOrd="6" destOrd="0" presId="urn:microsoft.com/office/officeart/2005/8/layout/radial1"/>
    <dgm:cxn modelId="{CC16C41D-2BF6-42C3-830E-89828AF3ACDA}" type="presParOf" srcId="{FC4E895A-5CB6-4776-9D34-BC12EF08CF61}" destId="{D23AFAD6-9784-476C-B26A-F6CCAEF2A753}" srcOrd="7" destOrd="0" presId="urn:microsoft.com/office/officeart/2005/8/layout/radial1"/>
    <dgm:cxn modelId="{7A38B7BF-A73E-4A18-A2D8-B9C899B329AF}" type="presParOf" srcId="{D23AFAD6-9784-476C-B26A-F6CCAEF2A753}" destId="{6C400A76-512C-4622-ABC7-4A7262143CD7}" srcOrd="0" destOrd="0" presId="urn:microsoft.com/office/officeart/2005/8/layout/radial1"/>
    <dgm:cxn modelId="{5E583FDC-7555-4330-9D7F-E8B3BD16BD00}" type="presParOf" srcId="{FC4E895A-5CB6-4776-9D34-BC12EF08CF61}" destId="{30E7B6AA-B589-42F5-B263-2F67E7BFE06E}" srcOrd="8" destOrd="0" presId="urn:microsoft.com/office/officeart/2005/8/layout/radial1"/>
    <dgm:cxn modelId="{D97BDEA3-2510-40E2-A31F-F9F92C61DA11}" type="presParOf" srcId="{FC4E895A-5CB6-4776-9D34-BC12EF08CF61}" destId="{1BB1C879-ADD1-46CE-9D67-364F5ECE1CD3}" srcOrd="9" destOrd="0" presId="urn:microsoft.com/office/officeart/2005/8/layout/radial1"/>
    <dgm:cxn modelId="{C9D49A8C-167D-4F6C-A747-570E160347F0}" type="presParOf" srcId="{1BB1C879-ADD1-46CE-9D67-364F5ECE1CD3}" destId="{62ECBD28-2110-4395-8718-5D140BE52464}" srcOrd="0" destOrd="0" presId="urn:microsoft.com/office/officeart/2005/8/layout/radial1"/>
    <dgm:cxn modelId="{BBF8BB67-82B4-4604-9071-3816AC7F06D7}" type="presParOf" srcId="{FC4E895A-5CB6-4776-9D34-BC12EF08CF61}" destId="{5A8679B6-7689-4D75-A7A5-C24CDE107484}" srcOrd="10" destOrd="0" presId="urn:microsoft.com/office/officeart/2005/8/layout/radial1"/>
    <dgm:cxn modelId="{A1EB3115-154A-45DA-AA81-19DB7E9905EE}" type="presParOf" srcId="{FC4E895A-5CB6-4776-9D34-BC12EF08CF61}" destId="{A5A442AC-CDA8-474B-92EE-3D632F0EC957}" srcOrd="11" destOrd="0" presId="urn:microsoft.com/office/officeart/2005/8/layout/radial1"/>
    <dgm:cxn modelId="{F0C13F26-AFA2-4204-A42A-0C1EB8FB774B}" type="presParOf" srcId="{A5A442AC-CDA8-474B-92EE-3D632F0EC957}" destId="{B6C2774B-CEC3-4885-8925-9AD4E72E39CE}" srcOrd="0" destOrd="0" presId="urn:microsoft.com/office/officeart/2005/8/layout/radial1"/>
    <dgm:cxn modelId="{0F642071-A167-42EF-A668-621A369A2F8D}" type="presParOf" srcId="{FC4E895A-5CB6-4776-9D34-BC12EF08CF61}" destId="{D418F6EB-147F-4047-B751-E8166DE58772}" srcOrd="12" destOrd="0" presId="urn:microsoft.com/office/officeart/2005/8/layout/radial1"/>
    <dgm:cxn modelId="{58995888-DB72-48E4-B14B-9760279A737A}" type="presParOf" srcId="{FC4E895A-5CB6-4776-9D34-BC12EF08CF61}" destId="{A519DB43-8282-4A57-8D5C-52504C61A6F1}" srcOrd="13" destOrd="0" presId="urn:microsoft.com/office/officeart/2005/8/layout/radial1"/>
    <dgm:cxn modelId="{3CB23651-F245-4B95-9A47-6A402E15F156}" type="presParOf" srcId="{A519DB43-8282-4A57-8D5C-52504C61A6F1}" destId="{25DCB4FD-CD93-4030-B94E-CB038BF26EBD}" srcOrd="0" destOrd="0" presId="urn:microsoft.com/office/officeart/2005/8/layout/radial1"/>
    <dgm:cxn modelId="{99F14D2C-6BE9-4D20-AAFE-8AFB36C2E8E6}" type="presParOf" srcId="{FC4E895A-5CB6-4776-9D34-BC12EF08CF61}" destId="{AB878E9D-B951-4A7D-89BA-EBEB950A5C40}" srcOrd="14" destOrd="0" presId="urn:microsoft.com/office/officeart/2005/8/layout/radial1"/>
    <dgm:cxn modelId="{8E10BC3D-D749-4084-9B39-B60F2F745BBA}" type="presParOf" srcId="{FC4E895A-5CB6-4776-9D34-BC12EF08CF61}" destId="{38A04AD7-3C30-42FD-9169-981E636C19E5}" srcOrd="15" destOrd="0" presId="urn:microsoft.com/office/officeart/2005/8/layout/radial1"/>
    <dgm:cxn modelId="{96CD61E7-654E-4845-987E-FE721BCB7FA2}" type="presParOf" srcId="{38A04AD7-3C30-42FD-9169-981E636C19E5}" destId="{ACABAC21-A12D-4CBC-B952-3A73C95768F1}" srcOrd="0" destOrd="0" presId="urn:microsoft.com/office/officeart/2005/8/layout/radial1"/>
    <dgm:cxn modelId="{F6234C92-7069-464D-977B-2C53A29C7540}" type="presParOf" srcId="{FC4E895A-5CB6-4776-9D34-BC12EF08CF61}" destId="{21AB2C71-7445-44F1-88DA-8920B87614F7}" srcOrd="16" destOrd="0" presId="urn:microsoft.com/office/officeart/2005/8/layout/radial1"/>
    <dgm:cxn modelId="{C29444F0-3033-4BDC-9CAE-47062E5D54D7}" type="presParOf" srcId="{FC4E895A-5CB6-4776-9D34-BC12EF08CF61}" destId="{EEC5038B-9012-429B-8153-3A179CFD0E0E}" srcOrd="17" destOrd="0" presId="urn:microsoft.com/office/officeart/2005/8/layout/radial1"/>
    <dgm:cxn modelId="{8164A8E6-473E-4D83-BCCB-3D83EC259B22}" type="presParOf" srcId="{EEC5038B-9012-429B-8153-3A179CFD0E0E}" destId="{AC61637C-F12F-4F3C-A50D-5ECFC1CAFF3B}" srcOrd="0" destOrd="0" presId="urn:microsoft.com/office/officeart/2005/8/layout/radial1"/>
    <dgm:cxn modelId="{0FEE3006-6F2B-49F1-A0CA-CB699555A90C}" type="presParOf" srcId="{FC4E895A-5CB6-4776-9D34-BC12EF08CF61}" destId="{B1A991DC-4B52-44FF-9ECB-0B12970092EB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Black" pitchFamily="34" charset="0"/>
            </a:rPr>
            <a:t>эффективное управление расходами</a:t>
          </a: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Black" pitchFamily="34" charset="0"/>
            </a:rPr>
            <a:t>стабильность налоговых и неналоговых условий</a:t>
          </a: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Black" pitchFamily="34" charset="0"/>
            </a:rPr>
            <a:t>инвестирование </a:t>
          </a:r>
          <a:br>
            <a:rPr lang="ru-RU" sz="1200" kern="1200" dirty="0">
              <a:latin typeface="Arial Black" pitchFamily="34" charset="0"/>
            </a:rPr>
          </a:br>
          <a:r>
            <a:rPr lang="ru-RU" sz="1200" kern="1200" dirty="0">
              <a:latin typeface="Arial Black" pitchFamily="34" charset="0"/>
            </a:rPr>
            <a:t>в человеческий капитал</a:t>
          </a: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Black" pitchFamily="34" charset="0"/>
            </a:rPr>
            <a:t>проведение взвешенной долговой политики</a:t>
          </a: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9580" y="1619363"/>
          <a:ext cx="3252611" cy="2379971"/>
        </a:xfrm>
        <a:prstGeom prst="ellipse">
          <a:avLst/>
        </a:prstGeom>
        <a:gradFill rotWithShape="1">
          <a:gsLst>
            <a:gs pos="0">
              <a:schemeClr val="accent5">
                <a:tint val="96000"/>
                <a:satMod val="120000"/>
                <a:lumMod val="120000"/>
              </a:schemeClr>
            </a:gs>
            <a:gs pos="100000">
              <a:schemeClr val="accent5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9050" prstMaterial="flat">
          <a:bevelT w="63500" h="63500"/>
          <a:contourClr>
            <a:schemeClr val="accent5">
              <a:shade val="25000"/>
              <a:satMod val="18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rPr>
            <a:t>26530,10</a:t>
          </a:r>
        </a:p>
      </dsp:txBody>
      <dsp:txXfrm>
        <a:off x="3465914" y="1967902"/>
        <a:ext cx="2299943" cy="1682893"/>
      </dsp:txXfrm>
    </dsp:sp>
    <dsp:sp modelId="{2CB797D3-131D-4B40-8D1C-3C0BCCD4E26A}">
      <dsp:nvSpPr>
        <dsp:cNvPr id="0" name=""/>
        <dsp:cNvSpPr/>
      </dsp:nvSpPr>
      <dsp:spPr>
        <a:xfrm rot="11603496">
          <a:off x="2556004" y="2368812"/>
          <a:ext cx="520453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520453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03220" y="2367878"/>
        <a:ext cx="26022" cy="26022"/>
      </dsp:txXfrm>
    </dsp:sp>
    <dsp:sp modelId="{9F81A141-1B04-4A03-B238-37F7A90993F2}">
      <dsp:nvSpPr>
        <dsp:cNvPr id="0" name=""/>
        <dsp:cNvSpPr/>
      </dsp:nvSpPr>
      <dsp:spPr>
        <a:xfrm>
          <a:off x="124373" y="1145598"/>
          <a:ext cx="2503135" cy="178477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Дорожное хозяйство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3873,70 тыс. рублей или 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4,5%</a:t>
          </a:r>
        </a:p>
      </dsp:txBody>
      <dsp:txXfrm>
        <a:off x="490949" y="1406973"/>
        <a:ext cx="1769983" cy="1262029"/>
      </dsp:txXfrm>
    </dsp:sp>
    <dsp:sp modelId="{09F81971-61A1-4CB0-8EEA-38BD69D84A68}">
      <dsp:nvSpPr>
        <dsp:cNvPr id="0" name=""/>
        <dsp:cNvSpPr/>
      </dsp:nvSpPr>
      <dsp:spPr>
        <a:xfrm rot="18579364">
          <a:off x="5417002" y="1689848"/>
          <a:ext cx="233701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233701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8010" y="1696083"/>
        <a:ext cx="11685" cy="11685"/>
      </dsp:txXfrm>
    </dsp:sp>
    <dsp:sp modelId="{B4689F4D-C616-4B5A-AB08-969AFEC6F29C}">
      <dsp:nvSpPr>
        <dsp:cNvPr id="0" name=""/>
        <dsp:cNvSpPr/>
      </dsp:nvSpPr>
      <dsp:spPr>
        <a:xfrm>
          <a:off x="5196397" y="0"/>
          <a:ext cx="2016995" cy="178477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Пожарная безопасность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112,50 тыс. рублей  или 0,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% </a:t>
          </a:r>
        </a:p>
      </dsp:txBody>
      <dsp:txXfrm>
        <a:off x="5491779" y="261375"/>
        <a:ext cx="1426231" cy="1262029"/>
      </dsp:txXfrm>
    </dsp:sp>
    <dsp:sp modelId="{9A99AA90-6398-4A9E-9C90-9A289D0B4ED1}">
      <dsp:nvSpPr>
        <dsp:cNvPr id="0" name=""/>
        <dsp:cNvSpPr/>
      </dsp:nvSpPr>
      <dsp:spPr>
        <a:xfrm rot="20182402">
          <a:off x="5946699" y="1875575"/>
          <a:ext cx="1552387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1552387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84083" y="1848843"/>
        <a:ext cx="77619" cy="77619"/>
      </dsp:txXfrm>
    </dsp:sp>
    <dsp:sp modelId="{8E90EB8E-B405-4CFE-8B98-4A3730E11E4A}">
      <dsp:nvSpPr>
        <dsp:cNvPr id="0" name=""/>
        <dsp:cNvSpPr/>
      </dsp:nvSpPr>
      <dsp:spPr>
        <a:xfrm>
          <a:off x="7359220" y="326537"/>
          <a:ext cx="1784779" cy="178477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ЖКХ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10250,67 тыс. рублей  или     38,6%</a:t>
          </a:r>
        </a:p>
      </dsp:txBody>
      <dsp:txXfrm>
        <a:off x="7620595" y="587912"/>
        <a:ext cx="1262029" cy="1262029"/>
      </dsp:txXfrm>
    </dsp:sp>
    <dsp:sp modelId="{D23AFAD6-9784-476C-B26A-F6CCAEF2A753}">
      <dsp:nvSpPr>
        <dsp:cNvPr id="0" name=""/>
        <dsp:cNvSpPr/>
      </dsp:nvSpPr>
      <dsp:spPr>
        <a:xfrm rot="284667">
          <a:off x="6229886" y="2978299"/>
          <a:ext cx="1134335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1134335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68695" y="2962019"/>
        <a:ext cx="56716" cy="56716"/>
      </dsp:txXfrm>
    </dsp:sp>
    <dsp:sp modelId="{30E7B6AA-B589-42F5-B263-2F67E7BFE06E}">
      <dsp:nvSpPr>
        <dsp:cNvPr id="0" name=""/>
        <dsp:cNvSpPr/>
      </dsp:nvSpPr>
      <dsp:spPr>
        <a:xfrm>
          <a:off x="7359220" y="2218710"/>
          <a:ext cx="1784779" cy="178477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Культура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23,00 тыс. рублей  или 0,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sp:txBody>
      <dsp:txXfrm>
        <a:off x="7620595" y="2480085"/>
        <a:ext cx="1262029" cy="1262029"/>
      </dsp:txXfrm>
    </dsp:sp>
    <dsp:sp modelId="{1BB1C879-ADD1-46CE-9D67-364F5ECE1CD3}">
      <dsp:nvSpPr>
        <dsp:cNvPr id="0" name=""/>
        <dsp:cNvSpPr/>
      </dsp:nvSpPr>
      <dsp:spPr>
        <a:xfrm rot="12884521">
          <a:off x="5646259" y="3568954"/>
          <a:ext cx="164669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164669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724477" y="3576915"/>
        <a:ext cx="8233" cy="8233"/>
      </dsp:txXfrm>
    </dsp:sp>
    <dsp:sp modelId="{5A8679B6-7689-4D75-A7A5-C24CDE107484}">
      <dsp:nvSpPr>
        <dsp:cNvPr id="0" name=""/>
        <dsp:cNvSpPr/>
      </dsp:nvSpPr>
      <dsp:spPr>
        <a:xfrm>
          <a:off x="5370293" y="3079110"/>
          <a:ext cx="2710957" cy="2386966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11526,53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тыс. рублей  или 43,4%</a:t>
          </a:r>
        </a:p>
      </dsp:txBody>
      <dsp:txXfrm>
        <a:off x="5767303" y="3428673"/>
        <a:ext cx="1916937" cy="1687840"/>
      </dsp:txXfrm>
    </dsp:sp>
    <dsp:sp modelId="{A5A442AC-CDA8-474B-92EE-3D632F0EC957}">
      <dsp:nvSpPr>
        <dsp:cNvPr id="0" name=""/>
        <dsp:cNvSpPr/>
      </dsp:nvSpPr>
      <dsp:spPr>
        <a:xfrm rot="6267940">
          <a:off x="3934403" y="4260876"/>
          <a:ext cx="607808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607808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223112" y="4257758"/>
        <a:ext cx="30390" cy="30390"/>
      </dsp:txXfrm>
    </dsp:sp>
    <dsp:sp modelId="{D418F6EB-147F-4047-B751-E8166DE58772}">
      <dsp:nvSpPr>
        <dsp:cNvPr id="0" name=""/>
        <dsp:cNvSpPr/>
      </dsp:nvSpPr>
      <dsp:spPr>
        <a:xfrm>
          <a:off x="3112672" y="4557518"/>
          <a:ext cx="1784779" cy="1239125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ВУС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393,50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тыс. рублей или 1,5%</a:t>
          </a:r>
        </a:p>
      </dsp:txBody>
      <dsp:txXfrm>
        <a:off x="3374047" y="4738984"/>
        <a:ext cx="1262029" cy="876193"/>
      </dsp:txXfrm>
    </dsp:sp>
    <dsp:sp modelId="{A519DB43-8282-4A57-8D5C-52504C61A6F1}">
      <dsp:nvSpPr>
        <dsp:cNvPr id="0" name=""/>
        <dsp:cNvSpPr/>
      </dsp:nvSpPr>
      <dsp:spPr>
        <a:xfrm rot="9083793">
          <a:off x="2975785" y="3594025"/>
          <a:ext cx="357920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357920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145797" y="3597155"/>
        <a:ext cx="17896" cy="17896"/>
      </dsp:txXfrm>
    </dsp:sp>
    <dsp:sp modelId="{AB878E9D-B951-4A7D-89BA-EBEB950A5C40}">
      <dsp:nvSpPr>
        <dsp:cNvPr id="0" name=""/>
        <dsp:cNvSpPr/>
      </dsp:nvSpPr>
      <dsp:spPr>
        <a:xfrm>
          <a:off x="1845408" y="3371963"/>
          <a:ext cx="1227099" cy="122709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 Спорт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12,6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 тыс. рублей или 0,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sp:txBody>
      <dsp:txXfrm>
        <a:off x="2025112" y="3551667"/>
        <a:ext cx="867691" cy="867691"/>
      </dsp:txXfrm>
    </dsp:sp>
    <dsp:sp modelId="{38A04AD7-3C30-42FD-9169-981E636C19E5}">
      <dsp:nvSpPr>
        <dsp:cNvPr id="0" name=""/>
        <dsp:cNvSpPr/>
      </dsp:nvSpPr>
      <dsp:spPr>
        <a:xfrm rot="9645609">
          <a:off x="1321360" y="3619192"/>
          <a:ext cx="1879129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1879129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213946" y="3584291"/>
        <a:ext cx="93956" cy="93956"/>
      </dsp:txXfrm>
    </dsp:sp>
    <dsp:sp modelId="{21AB2C71-7445-44F1-88DA-8920B87614F7}">
      <dsp:nvSpPr>
        <dsp:cNvPr id="0" name=""/>
        <dsp:cNvSpPr/>
      </dsp:nvSpPr>
      <dsp:spPr>
        <a:xfrm>
          <a:off x="0" y="3520544"/>
          <a:ext cx="1420171" cy="130398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293,7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0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 тыс. рублей  или 1,1%</a:t>
          </a:r>
        </a:p>
      </dsp:txBody>
      <dsp:txXfrm>
        <a:off x="207979" y="3711509"/>
        <a:ext cx="1004213" cy="922059"/>
      </dsp:txXfrm>
    </dsp:sp>
    <dsp:sp modelId="{EEC5038B-9012-429B-8153-3A179CFD0E0E}">
      <dsp:nvSpPr>
        <dsp:cNvPr id="0" name=""/>
        <dsp:cNvSpPr/>
      </dsp:nvSpPr>
      <dsp:spPr>
        <a:xfrm rot="13644759">
          <a:off x="3351271" y="1653063"/>
          <a:ext cx="425853" cy="24155"/>
        </a:xfrm>
        <a:custGeom>
          <a:avLst/>
          <a:gdLst/>
          <a:ahLst/>
          <a:cxnLst/>
          <a:rect l="0" t="0" r="0" b="0"/>
          <a:pathLst>
            <a:path>
              <a:moveTo>
                <a:pt x="0" y="12077"/>
              </a:moveTo>
              <a:lnTo>
                <a:pt x="425853" y="1207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553552" y="1654495"/>
        <a:ext cx="21292" cy="21292"/>
      </dsp:txXfrm>
    </dsp:sp>
    <dsp:sp modelId="{B1A991DC-4B52-44FF-9ECB-0B12970092EB}">
      <dsp:nvSpPr>
        <dsp:cNvPr id="0" name=""/>
        <dsp:cNvSpPr/>
      </dsp:nvSpPr>
      <dsp:spPr>
        <a:xfrm rot="20773927">
          <a:off x="2276858" y="416157"/>
          <a:ext cx="1406575" cy="1227099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Молодежная политика 43,90 тыс. рублей или 0,</a:t>
          </a:r>
          <a:r>
            <a:rPr lang="en-US" sz="1200" kern="1200" dirty="0">
              <a:effectLst/>
              <a:latin typeface="Times New Roman" pitchFamily="18" charset="0"/>
              <a:cs typeface="Times New Roman" pitchFamily="18" charset="0"/>
            </a:rPr>
            <a:t>1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%</a:t>
          </a:r>
        </a:p>
      </dsp:txBody>
      <dsp:txXfrm>
        <a:off x="2482846" y="595861"/>
        <a:ext cx="994599" cy="86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9D71ED-6F6C-482B-A28D-19F09D7576C4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C15471-9759-4E1F-8958-00EE70963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1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6982FC-4338-4D86-BE66-0A916A4E5782}" type="datetimeFigureOut">
              <a:rPr lang="ru-RU"/>
              <a:pPr>
                <a:defRPr/>
              </a:pPr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85B820-7EC7-428B-9AA6-23C168916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10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0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6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6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388" tIns="45691" rIns="91388" bIns="4569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855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9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1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8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5B820-7EC7-428B-9AA6-23C168916A4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1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395" tIns="45695" rIns="91395" bIns="456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59365-D565-4E34-8773-40628F6C7C3D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F027A-C5FD-4F7E-8C97-F1706CEE2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2E29C-37C6-4D76-8C85-C0C476C68148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08B00-46E4-4098-8EE9-6A7D0F007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702A8-60EC-43A6-8D64-1668EB6AA69F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1C9BC-3E9A-4324-AC5E-80C752974A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6342E0-FE97-41B4-ACCF-6053A93F4277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C326A4-1E27-43BE-8002-3B5A9C81B35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382B5D-064D-4431-95F6-9FA996C413A0}" type="datetime1">
              <a:rPr lang="en-US"/>
              <a:pPr>
                <a:defRPr/>
              </a:pPr>
              <a:t>11/27/2024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19C406-F129-4061-8A70-E0B61000E1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04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FB3FE-E4C8-4A8A-B315-2E53A299F763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ACDD3-6C0F-4FE3-A179-5C4C27DA84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24615-96CD-4AD8-A519-D865897D7861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F3B-166E-4B93-8376-0EB7004438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24FB9-4A77-44F0-9FAC-3D45F8B54C55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CDD7-8A67-4E53-BA5B-D286F2F3A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E3621-3371-4B8A-8A34-05F1802AE442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2F8F1-A78F-4168-AF52-B3F004D62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BA4DC-0BF3-475A-9C54-5D4F6A5CC3B1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F5067-4084-4E68-B7A8-7F79778BC0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65E2E-D2F6-4849-81CE-27B0FA0EF6F6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CFEDE-1156-43B0-A7B1-116D02DBCC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A4117-221B-46A4-AD03-C702827C4B31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D4DE8-2B8A-4990-909E-22604E2AE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161AA-CBBD-48F8-97C9-320B2C5C935F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2E659-5C15-4E4F-A6AE-E10F89C878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AC840E-6EB2-4409-A152-A13613115C5B}" type="datetime1">
              <a:rPr lang="en-US" smtClean="0"/>
              <a:pPr>
                <a:defRPr/>
              </a:pPr>
              <a:t>11/27/2024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2607B3-8CB3-4B6E-8292-A50D4FD46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hyperlink" Target="http://www.gosuslugi.ru/" TargetMode="External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hyperlink" Target="http://www.novkf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hyperlink" Target="http://www.bus.gov.ru/" TargetMode="External"/><Relationship Id="rId10" Type="http://schemas.openxmlformats.org/officeDocument/2006/relationships/image" Target="../media/image93.png"/><Relationship Id="rId4" Type="http://schemas.openxmlformats.org/officeDocument/2006/relationships/hyperlink" Target="http://www.torgi.gov.ru/" TargetMode="External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Neboloi@yandex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645023"/>
            <a:ext cx="3051861" cy="24811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938417" y="6160219"/>
            <a:ext cx="1161826" cy="365125"/>
          </a:xfrm>
        </p:spPr>
        <p:txBody>
          <a:bodyPr/>
          <a:lstStyle/>
          <a:p>
            <a:pPr>
              <a:defRPr/>
            </a:pPr>
            <a:fld id="{DF8ACDD3-6C0F-4FE3-A179-5C4C27DA845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226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Неболчского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 2025 год и на плановый период 2026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2027 годов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4" name="Picture 2" descr="C:\Users\mina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140968"/>
            <a:ext cx="37804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5049180"/>
            <a:ext cx="48965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Администрация </a:t>
            </a:r>
            <a:r>
              <a:rPr lang="ru-RU" dirty="0" err="1"/>
              <a:t>Неболчского</a:t>
            </a:r>
            <a:r>
              <a:rPr lang="ru-RU" dirty="0"/>
              <a:t> сельского поселения</a:t>
            </a:r>
          </a:p>
          <a:p>
            <a:pPr algn="ctr"/>
            <a:r>
              <a:rPr lang="ru-RU" dirty="0"/>
              <a:t>20</a:t>
            </a:r>
            <a:r>
              <a:rPr lang="en-US" dirty="0"/>
              <a:t>2</a:t>
            </a:r>
            <a:r>
              <a:rPr lang="ru-RU" dirty="0"/>
              <a:t>4 год</a:t>
            </a:r>
          </a:p>
        </p:txBody>
      </p:sp>
    </p:spTree>
    <p:extLst>
      <p:ext uri="{BB962C8B-B14F-4D97-AF65-F5344CB8AC3E}">
        <p14:creationId xmlns:p14="http://schemas.microsoft.com/office/powerpoint/2010/main" val="404772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bject 23"/>
          <p:cNvSpPr>
            <a:spLocks noChangeArrowheads="1"/>
          </p:cNvSpPr>
          <p:nvPr/>
        </p:nvSpPr>
        <p:spPr bwMode="auto">
          <a:xfrm>
            <a:off x="209550" y="5654675"/>
            <a:ext cx="4505325" cy="1014413"/>
          </a:xfrm>
          <a:custGeom>
            <a:avLst/>
            <a:gdLst>
              <a:gd name="T0" fmla="*/ 0 w 4506468"/>
              <a:gd name="T1" fmla="*/ 0 h 1014983"/>
              <a:gd name="T2" fmla="*/ 4506468 w 4506468"/>
              <a:gd name="T3" fmla="*/ 1014983 h 1014983"/>
            </a:gdLst>
            <a:ahLst/>
            <a:cxnLst/>
            <a:rect l="T0" t="T1" r="T2" b="T3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средств на счёте бюджета, взять в долг).</a:t>
            </a:r>
          </a:p>
        </p:txBody>
      </p:sp>
      <p:sp>
        <p:nvSpPr>
          <p:cNvPr id="37890" name="object 2"/>
          <p:cNvSpPr>
            <a:spLocks/>
          </p:cNvSpPr>
          <p:nvPr/>
        </p:nvSpPr>
        <p:spPr bwMode="auto">
          <a:xfrm>
            <a:off x="1293813" y="4630738"/>
            <a:ext cx="1979612" cy="1006475"/>
          </a:xfrm>
          <a:custGeom>
            <a:avLst/>
            <a:gdLst/>
            <a:ahLst/>
            <a:cxnLst>
              <a:cxn ang="0">
                <a:pos x="1601597" y="0"/>
              </a:cxn>
              <a:cxn ang="0">
                <a:pos x="378079" y="0"/>
              </a:cxn>
              <a:cxn ang="0">
                <a:pos x="0" y="621664"/>
              </a:cxn>
              <a:cxn ang="0">
                <a:pos x="989838" y="1005839"/>
              </a:cxn>
              <a:cxn ang="0">
                <a:pos x="1979676" y="621664"/>
              </a:cxn>
              <a:cxn ang="0">
                <a:pos x="1601597" y="0"/>
              </a:cxn>
            </a:cxnLst>
            <a:rect l="0" t="0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2182813" y="293688"/>
            <a:ext cx="1765300" cy="45847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800100" y="654050"/>
            <a:ext cx="1182688" cy="3043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7223125" y="582613"/>
            <a:ext cx="1192213" cy="3114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4" name="object 6"/>
          <p:cNvSpPr>
            <a:spLocks noChangeArrowheads="1"/>
          </p:cNvSpPr>
          <p:nvPr/>
        </p:nvSpPr>
        <p:spPr bwMode="auto">
          <a:xfrm>
            <a:off x="5160963" y="222250"/>
            <a:ext cx="1758950" cy="47291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5" name="object 7"/>
          <p:cNvSpPr>
            <a:spLocks noChangeArrowheads="1"/>
          </p:cNvSpPr>
          <p:nvPr/>
        </p:nvSpPr>
        <p:spPr bwMode="auto">
          <a:xfrm>
            <a:off x="755650" y="836613"/>
            <a:ext cx="7704138" cy="4524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9663" y="917575"/>
            <a:ext cx="4351337" cy="2873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–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b="1" spc="-7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b="1" spc="-5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ды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=</a:t>
            </a:r>
            <a:r>
              <a:rPr b="1" spc="-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b="1" spc="2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ит</a:t>
            </a:r>
            <a:r>
              <a:rPr b="1" spc="15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(Про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0">
                <a:solidFill>
                  <a:srgbClr val="404040"/>
                </a:solidFill>
                <a:latin typeface="+mn-lt"/>
                <a:cs typeface="Times New Roman"/>
              </a:rPr>
              <a:t>ц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и</a:t>
            </a:r>
            <a:r>
              <a:rPr b="1" spc="-15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b="1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>
              <a:latin typeface="+mn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3836988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37898" name="object 10"/>
          <p:cNvSpPr>
            <a:spLocks/>
          </p:cNvSpPr>
          <p:nvPr/>
        </p:nvSpPr>
        <p:spPr bwMode="auto">
          <a:xfrm>
            <a:off x="646113" y="4606925"/>
            <a:ext cx="36322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1691" y="0"/>
              </a:cxn>
            </a:cxnLst>
            <a:rect l="0" t="0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noFill/>
          <a:ln w="50038">
            <a:solidFill>
              <a:srgbClr val="F9C09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899" name="object 11"/>
          <p:cNvSpPr>
            <a:spLocks/>
          </p:cNvSpPr>
          <p:nvPr/>
        </p:nvSpPr>
        <p:spPr bwMode="auto">
          <a:xfrm>
            <a:off x="5761038" y="4630738"/>
            <a:ext cx="2058987" cy="1020762"/>
          </a:xfrm>
          <a:custGeom>
            <a:avLst/>
            <a:gdLst/>
            <a:ahLst/>
            <a:cxnLst>
              <a:cxn ang="0">
                <a:pos x="1665731" y="0"/>
              </a:cxn>
              <a:cxn ang="0">
                <a:pos x="393191" y="0"/>
              </a:cxn>
              <a:cxn ang="0">
                <a:pos x="0" y="630173"/>
              </a:cxn>
              <a:cxn ang="0">
                <a:pos x="1029461" y="1019555"/>
              </a:cxn>
              <a:cxn ang="0">
                <a:pos x="2058924" y="630173"/>
              </a:cxn>
              <a:cxn ang="0">
                <a:pos x="1665731" y="0"/>
              </a:cxn>
            </a:cxnLst>
            <a:rect l="0" t="0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900" name="object 12"/>
          <p:cNvSpPr>
            <a:spLocks/>
          </p:cNvSpPr>
          <p:nvPr/>
        </p:nvSpPr>
        <p:spPr bwMode="auto">
          <a:xfrm>
            <a:off x="4949825" y="4606925"/>
            <a:ext cx="36322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1692" y="0"/>
              </a:cxn>
            </a:cxnLst>
            <a:rect l="0" t="0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noFill/>
          <a:ln w="48513">
            <a:solidFill>
              <a:srgbClr val="92C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287338" y="4645025"/>
            <a:ext cx="2787650" cy="800100"/>
          </a:xfrm>
          <a:prstGeom prst="rect">
            <a:avLst/>
          </a:prstGeom>
        </p:spPr>
        <p:txBody>
          <a:bodyPr lIns="0" tIns="0" rIns="0" bIns="0"/>
          <a:lstStyle/>
          <a:p>
            <a:pPr marL="1219200" algn="ctr"/>
            <a:r>
              <a:rPr lang="ru-RU" sz="1600" b="1">
                <a:solidFill>
                  <a:srgbClr val="974707"/>
                </a:solidFill>
                <a:latin typeface="Calibri" pitchFamily="34" charset="0"/>
                <a:cs typeface="Times New Roman" pitchFamily="18" charset="0"/>
              </a:rPr>
              <a:t>Дефицит (расходы больше доходов)</a:t>
            </a:r>
            <a:endParaRPr lang="ru-RU" sz="1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1338" y="4108450"/>
            <a:ext cx="889000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 spc="-4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2663" y="3973513"/>
            <a:ext cx="985837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550" y="4048125"/>
            <a:ext cx="984250" cy="3159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Ра</a:t>
            </a:r>
            <a:r>
              <a:rPr sz="2000" b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2000" b="1" spc="-70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2000" b="1" spc="-55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2000" b="1" spc="-10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2000" b="1">
                <a:solidFill>
                  <a:srgbClr val="404040"/>
                </a:solidFill>
                <a:latin typeface="+mn-lt"/>
                <a:cs typeface="Times New Roman"/>
              </a:rPr>
              <a:t>ы</a:t>
            </a:r>
            <a:endParaRPr sz="2000">
              <a:latin typeface="+mn-lt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425" y="4649788"/>
            <a:ext cx="1476375" cy="7429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solidFill>
                  <a:srgbClr val="30859C"/>
                </a:solidFill>
                <a:latin typeface="Calibri" pitchFamily="34" charset="0"/>
                <a:cs typeface="Times New Roman" pitchFamily="18" charset="0"/>
              </a:rPr>
              <a:t>Профицит (доходы больше расходов)</a:t>
            </a: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906" name="object 19"/>
          <p:cNvSpPr>
            <a:spLocks noChangeArrowheads="1"/>
          </p:cNvSpPr>
          <p:nvPr/>
        </p:nvSpPr>
        <p:spPr bwMode="auto">
          <a:xfrm>
            <a:off x="4945063" y="5654675"/>
            <a:ext cx="3997325" cy="1014413"/>
          </a:xfrm>
          <a:custGeom>
            <a:avLst/>
            <a:gdLst>
              <a:gd name="T0" fmla="*/ 0 w 3997452"/>
              <a:gd name="T1" fmla="*/ 0 h 1014983"/>
              <a:gd name="T2" fmla="*/ 3997452 w 3997452"/>
              <a:gd name="T3" fmla="*/ 1014983 h 1014983"/>
            </a:gdLst>
            <a:ahLst/>
            <a:cxnLst/>
            <a:rect l="T0" t="T1" r="T2" b="T3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500">
                <a:latin typeface="Calibri" pitchFamily="34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293689"/>
            <a:ext cx="9144000" cy="43501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1F6A4-1102-4409-B750-AED99E6BC113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2462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4" name="object 4"/>
          <p:cNvSpPr>
            <a:spLocks noChangeArrowheads="1"/>
          </p:cNvSpPr>
          <p:nvPr/>
        </p:nvSpPr>
        <p:spPr bwMode="auto">
          <a:xfrm>
            <a:off x="392113" y="1241425"/>
            <a:ext cx="3963987" cy="784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5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4813" y="1400175"/>
            <a:ext cx="1343025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ДЕФИЦИТ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8917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8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24590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9" name="object 9"/>
          <p:cNvSpPr>
            <a:spLocks noChangeArrowheads="1"/>
          </p:cNvSpPr>
          <p:nvPr/>
        </p:nvSpPr>
        <p:spPr bwMode="auto">
          <a:xfrm>
            <a:off x="4835525" y="1246188"/>
            <a:ext cx="3949700" cy="7842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0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7100" y="1404938"/>
            <a:ext cx="1555750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400" b="1">
                <a:solidFill>
                  <a:srgbClr val="FFFFFF"/>
                </a:solidFill>
                <a:latin typeface="Calibri" pitchFamily="34" charset="0"/>
              </a:rPr>
              <a:t>ПРОФИЦИТ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8922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3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7016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4" name="object 14"/>
          <p:cNvSpPr>
            <a:spLocks noChangeArrowheads="1"/>
          </p:cNvSpPr>
          <p:nvPr/>
        </p:nvSpPr>
        <p:spPr bwMode="auto">
          <a:xfrm>
            <a:off x="444500" y="2894013"/>
            <a:ext cx="3781425" cy="70167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138" y="2260600"/>
            <a:ext cx="2814637" cy="1162050"/>
          </a:xfrm>
          <a:prstGeom prst="rect">
            <a:avLst/>
          </a:prstGeom>
        </p:spPr>
        <p:txBody>
          <a:bodyPr lIns="0" tIns="0" rIns="0" bIns="0"/>
          <a:lstStyle/>
          <a:p>
            <a:pPr marL="20638"/>
            <a:r>
              <a:rPr lang="ru-RU" sz="2200" b="1" dirty="0">
                <a:latin typeface="Calibri" pitchFamily="34" charset="0"/>
              </a:rPr>
              <a:t>Накопленные резервы</a:t>
            </a:r>
            <a:endParaRPr lang="ru-RU" sz="2200" dirty="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/>
            <a:r>
              <a:rPr lang="ru-RU" sz="2200" b="1" dirty="0">
                <a:latin typeface="Calibri" pitchFamily="34" charset="0"/>
              </a:rPr>
              <a:t>Муниципальный долг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38926" name="object 16"/>
          <p:cNvSpPr>
            <a:spLocks noChangeArrowheads="1"/>
          </p:cNvSpPr>
          <p:nvPr/>
        </p:nvSpPr>
        <p:spPr bwMode="auto">
          <a:xfrm>
            <a:off x="3486150" y="2211388"/>
            <a:ext cx="427038" cy="4714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7" name="object 17"/>
          <p:cNvSpPr>
            <a:spLocks noChangeArrowheads="1"/>
          </p:cNvSpPr>
          <p:nvPr/>
        </p:nvSpPr>
        <p:spPr bwMode="auto">
          <a:xfrm>
            <a:off x="3486150" y="3006725"/>
            <a:ext cx="427038" cy="471488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8" name="object 18"/>
          <p:cNvSpPr>
            <a:spLocks noChangeArrowheads="1"/>
          </p:cNvSpPr>
          <p:nvPr/>
        </p:nvSpPr>
        <p:spPr bwMode="auto">
          <a:xfrm>
            <a:off x="4918075" y="2093913"/>
            <a:ext cx="3781425" cy="701675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29" name="object 19"/>
          <p:cNvSpPr>
            <a:spLocks noChangeArrowheads="1"/>
          </p:cNvSpPr>
          <p:nvPr/>
        </p:nvSpPr>
        <p:spPr bwMode="auto">
          <a:xfrm>
            <a:off x="4908550" y="2894013"/>
            <a:ext cx="3783013" cy="70167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7775" y="2260600"/>
            <a:ext cx="2813050" cy="1162050"/>
          </a:xfrm>
          <a:prstGeom prst="rect">
            <a:avLst/>
          </a:prstGeom>
        </p:spPr>
        <p:txBody>
          <a:bodyPr lIns="0" tIns="0" rIns="0" bIns="0"/>
          <a:lstStyle/>
          <a:p>
            <a:pPr marL="20638"/>
            <a:r>
              <a:rPr lang="ru-RU" sz="2200" b="1" dirty="0">
                <a:latin typeface="Calibri" pitchFamily="34" charset="0"/>
              </a:rPr>
              <a:t>Накопленные резервы</a:t>
            </a:r>
            <a:endParaRPr lang="ru-RU" sz="2200" dirty="0">
              <a:latin typeface="Calibri" pitchFamily="34" charset="0"/>
            </a:endParaRPr>
          </a:p>
          <a:p>
            <a:pPr marL="20638">
              <a:lnSpc>
                <a:spcPts val="650"/>
              </a:lnSpc>
              <a:spcBef>
                <a:spcPts val="13"/>
              </a:spcBef>
            </a:pPr>
            <a:endParaRPr lang="ru-RU" sz="6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20638"/>
            <a:r>
              <a:rPr lang="ru-RU" sz="2200" b="1" dirty="0">
                <a:latin typeface="Calibri" pitchFamily="34" charset="0"/>
              </a:rPr>
              <a:t>Муниципальный долг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38931" name="object 21"/>
          <p:cNvSpPr>
            <a:spLocks noChangeArrowheads="1"/>
          </p:cNvSpPr>
          <p:nvPr/>
        </p:nvSpPr>
        <p:spPr bwMode="auto">
          <a:xfrm>
            <a:off x="7948613" y="2206625"/>
            <a:ext cx="430212" cy="46990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32" name="object 22"/>
          <p:cNvSpPr>
            <a:spLocks noChangeArrowheads="1"/>
          </p:cNvSpPr>
          <p:nvPr/>
        </p:nvSpPr>
        <p:spPr bwMode="auto">
          <a:xfrm>
            <a:off x="7948613" y="3013075"/>
            <a:ext cx="430212" cy="4699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575" y="4319588"/>
            <a:ext cx="3632200" cy="14922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 дефицитном бюджете растет долг и (или) снижаются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525" y="4319588"/>
            <a:ext cx="3767138" cy="14922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2400" b="1">
                <a:solidFill>
                  <a:srgbClr val="00AF50"/>
                </a:solidFill>
                <a:latin typeface="Calibri" pitchFamily="34" charset="0"/>
              </a:rPr>
              <a:t>При профицитном бюджете снижается долг или (или) растут остатки средств (накопления)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296652"/>
            <a:ext cx="9144000" cy="63997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Дефицит и </a:t>
            </a:r>
            <a:r>
              <a:rPr lang="ru-RU" sz="2800" b="1" dirty="0" err="1">
                <a:latin typeface="+mn-lt"/>
                <a:ea typeface="+mj-ea"/>
                <a:cs typeface="+mj-cs"/>
              </a:rPr>
              <a:t>профицит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05B21-0452-41FE-A407-270C41BC802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Основные задачи бюджетной и налоговой политики</a:t>
            </a:r>
            <a:endParaRPr lang="ru-RU" sz="2800" b="1" dirty="0">
              <a:latin typeface="+mn-lt"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CC675-C46F-4C59-9E80-5DF192A079C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5596" y="836712"/>
            <a:ext cx="7956884" cy="252028"/>
          </a:xfrm>
          <a:prstGeom prst="roundRect">
            <a:avLst>
              <a:gd name="adj" fmla="val 39339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получение необходимого объема доходов  бюджета сельского поселения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5596" y="429997"/>
            <a:ext cx="7970056" cy="406715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1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Обеспечение   сбалансированности  бюджета сельского поселения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5596" y="1088740"/>
            <a:ext cx="7956884" cy="11881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</a:rPr>
              <a:t>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повышения эффективности использования финансовых ресурсов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5596" y="2276872"/>
            <a:ext cx="7956884" cy="79208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</a:rPr>
              <a:t>снижение рисков неисполнения первоочередных и социально значимых обязательств, недопущение принятия новых расходных обязательств, не обеспеченных доходными источниками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9353" y="3068960"/>
            <a:ext cx="7957579" cy="54006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5596" y="4131078"/>
            <a:ext cx="7957579" cy="522058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</a:rPr>
              <a:t>достижение целевых показателей, утвержденных муниципальными программами сельского поселения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5596" y="4653136"/>
            <a:ext cx="7970056" cy="54006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обеспечение открытости и прозрачности  бюджета сельского поселения и бюджетного процесса для граждан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5596" y="5859270"/>
            <a:ext cx="7970056" cy="30603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повышение эффективности администрирования налогов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4316" y="6142633"/>
            <a:ext cx="7970056" cy="64807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tx1"/>
                </a:solidFill>
              </a:rPr>
              <a:t>повышение эффективности использования имущества, находящегося в муниципальной собственности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5596" y="5193196"/>
            <a:ext cx="7970056" cy="66607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снижение задолженности по платежам, зачисляемым в бюджет сельского поселения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4316" y="3609020"/>
            <a:ext cx="7941336" cy="5220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7 мая 2018 года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202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год </a:t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годов </a:t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Наращивание темпов экономического роста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Повышение качества жизни населения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311360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bject 2"/>
          <p:cNvSpPr>
            <a:spLocks noChangeArrowheads="1"/>
          </p:cNvSpPr>
          <p:nvPr/>
        </p:nvSpPr>
        <p:spPr bwMode="auto">
          <a:xfrm>
            <a:off x="34925" y="549275"/>
            <a:ext cx="1731963" cy="17303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0" name="object 4"/>
          <p:cNvSpPr>
            <a:spLocks noChangeArrowheads="1"/>
          </p:cNvSpPr>
          <p:nvPr/>
        </p:nvSpPr>
        <p:spPr bwMode="auto">
          <a:xfrm>
            <a:off x="8740775" y="552450"/>
            <a:ext cx="403225" cy="5207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1" name="object 7"/>
          <p:cNvSpPr>
            <a:spLocks noChangeArrowheads="1"/>
          </p:cNvSpPr>
          <p:nvPr/>
        </p:nvSpPr>
        <p:spPr bwMode="auto">
          <a:xfrm>
            <a:off x="7002463" y="1314450"/>
            <a:ext cx="522287" cy="5207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57932"/>
              </p:ext>
            </p:extLst>
          </p:nvPr>
        </p:nvGraphicFramePr>
        <p:xfrm>
          <a:off x="244475" y="2343150"/>
          <a:ext cx="8575675" cy="4086226"/>
        </p:xfrm>
        <a:graphic>
          <a:graphicData uri="http://schemas.openxmlformats.org/drawingml/2006/table">
            <a:tbl>
              <a:tblPr/>
              <a:tblGrid>
                <a:gridCol w="370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2026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2027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 Доходы, 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26530,100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22739,600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23827,950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из них: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8504,000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8747,300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9901,000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18026,100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13992,300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13926,950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Расходы, всего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26530,100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22739,600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23827,950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III. Дефицит (-), профицит (+)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A4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VI. Источники финансирования дефицита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9A4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00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296652"/>
            <a:ext cx="9144000" cy="153849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latin typeface="Calibri" pitchFamily="34" charset="0"/>
              </a:rPr>
              <a:t>Основные параметры решения</a:t>
            </a:r>
          </a:p>
          <a:p>
            <a:pPr algn="ctr">
              <a:lnSpc>
                <a:spcPts val="2400"/>
              </a:lnSpc>
            </a:pPr>
            <a:r>
              <a:rPr lang="ru-RU" sz="2800" b="1" dirty="0">
                <a:latin typeface="Calibri" pitchFamily="34" charset="0"/>
              </a:rPr>
              <a:t>«О бюджете </a:t>
            </a:r>
            <a:r>
              <a:rPr lang="ru-RU" sz="2800" b="1" dirty="0" err="1">
                <a:latin typeface="Calibri" pitchFamily="34" charset="0"/>
              </a:rPr>
              <a:t>Неболчского</a:t>
            </a:r>
            <a:r>
              <a:rPr lang="ru-RU" sz="2800" b="1" dirty="0">
                <a:latin typeface="Calibri" pitchFamily="34" charset="0"/>
              </a:rPr>
              <a:t> сельского поселения </a:t>
            </a:r>
          </a:p>
          <a:p>
            <a:pPr algn="ctr">
              <a:lnSpc>
                <a:spcPts val="2400"/>
              </a:lnSpc>
            </a:pPr>
            <a:r>
              <a:rPr lang="ru-RU" sz="2800" b="1" dirty="0">
                <a:latin typeface="Calibri" pitchFamily="34" charset="0"/>
              </a:rPr>
              <a:t>на 2025 год и на</a:t>
            </a:r>
          </a:p>
          <a:p>
            <a:pPr algn="ctr">
              <a:lnSpc>
                <a:spcPts val="2400"/>
              </a:lnSpc>
            </a:pPr>
            <a:r>
              <a:rPr lang="ru-RU" sz="2800" b="1" dirty="0">
                <a:latin typeface="Calibri" pitchFamily="34" charset="0"/>
              </a:rPr>
              <a:t> плановый период 2026 и 2027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годов»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65262" y="1844675"/>
            <a:ext cx="147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Calibri" pitchFamily="34" charset="0"/>
                <a:cs typeface="Arial" charset="0"/>
              </a:rPr>
              <a:t>(тыс. рублей)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78424-0418-41D3-8C15-BE6373AD529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3528" y="274878"/>
            <a:ext cx="8532948" cy="549757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Доходная часть бюджета поселения, тыс.рублей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58850"/>
              </p:ext>
            </p:extLst>
          </p:nvPr>
        </p:nvGraphicFramePr>
        <p:xfrm>
          <a:off x="215516" y="2024844"/>
          <a:ext cx="8748972" cy="4684726"/>
        </p:xfrm>
        <a:graphic>
          <a:graphicData uri="http://schemas.openxmlformats.org/drawingml/2006/table">
            <a:tbl>
              <a:tblPr/>
              <a:tblGrid>
                <a:gridCol w="3590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отчет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год план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 прогноз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 прогноз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 прогноз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7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доходы,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7910,177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7436,200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8014,000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8257,300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9411,000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1479,367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1303,300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1727,300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1872,400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1966,100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2806,916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2816,900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3141,700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3237,900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4293,900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591,974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544,00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3020,484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2767,000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2533,000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2528,000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2525,000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налоги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2164,500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554,400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поступления,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30999,155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31363,845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18026,100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13992,300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13926,950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13445,900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15064,100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15637,700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12810,200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12729,200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4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16412,100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4297,465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1732,000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514,800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605,300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656,400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694,100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709,750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626,355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11246,979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поступления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ВСЕГО: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41073,833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39354,445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26530,100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22739,600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23827,950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0779E-440E-4718-9849-EFADE4569645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68660"/>
            <a:ext cx="8650288" cy="1116124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b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Неболчского</a:t>
            </a:r>
            <a: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в 2025 году</a:t>
            </a:r>
            <a:b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073644"/>
              </p:ext>
            </p:extLst>
          </p:nvPr>
        </p:nvGraphicFramePr>
        <p:xfrm>
          <a:off x="215516" y="1376772"/>
          <a:ext cx="8532948" cy="734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854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500475"/>
              </p:ext>
            </p:extLst>
          </p:nvPr>
        </p:nvGraphicFramePr>
        <p:xfrm>
          <a:off x="179512" y="836712"/>
          <a:ext cx="8569325" cy="630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8229600" cy="4762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собственных доходов бюджета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Неболчского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6918325" y="1222375"/>
            <a:ext cx="1355725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9525" algn="ctr">
            <a:solidFill>
              <a:srgbClr val="FFFFFF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98909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4F559-594F-4F3D-BE85-C5EE1051776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Расходная часть  бюджета сельского поселения в разрезе разделов и подразделов, тыс.рублей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87476"/>
              </p:ext>
            </p:extLst>
          </p:nvPr>
        </p:nvGraphicFramePr>
        <p:xfrm>
          <a:off x="467544" y="1304764"/>
          <a:ext cx="8352928" cy="6398354"/>
        </p:xfrm>
        <a:graphic>
          <a:graphicData uri="http://schemas.openxmlformats.org/drawingml/2006/table">
            <a:tbl>
              <a:tblPr/>
              <a:tblGrid>
                <a:gridCol w="471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РЗ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11367,300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11737,900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12222,900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994,5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994,5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994,5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Правительства Российской Федерации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9914,70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10345,200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10345,200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Резервные фонды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483,300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802,937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1398,6600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условно-утвержденные расходы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538,937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1134,660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431,200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446,850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431,200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446,850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112,50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112,500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3873,700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3725,900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4781,900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3873,700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3725,900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4781,900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0898F-D109-4F67-9562-58A79379771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48680"/>
            <a:ext cx="9144000" cy="104411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Расходная часть  бюджета сельского поселения в разрезе разделов и подразделов, тыс.рублей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61448"/>
              </p:ext>
            </p:extLst>
          </p:nvPr>
        </p:nvGraphicFramePr>
        <p:xfrm>
          <a:off x="251520" y="1448780"/>
          <a:ext cx="8676964" cy="5209541"/>
        </p:xfrm>
        <a:graphic>
          <a:graphicData uri="http://schemas.openxmlformats.org/drawingml/2006/table">
            <a:tbl>
              <a:tblPr/>
              <a:tblGrid>
                <a:gridCol w="4788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РЗ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 год</a:t>
                      </a:r>
                    </a:p>
                  </a:txBody>
                  <a:tcPr marL="2514" marR="2514" marT="2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10250,670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5944,163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5365,140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820,000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9210,670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5004,163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4425,140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области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2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293,700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расходов: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26530,100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22739,600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23827,950</a:t>
                      </a:r>
                    </a:p>
                  </a:txBody>
                  <a:tcPr marL="2514" marR="2514" marT="25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4"/>
          <p:cNvSpPr>
            <a:spLocks noChangeArrowheads="1"/>
          </p:cNvSpPr>
          <p:nvPr/>
        </p:nvSpPr>
        <p:spPr bwMode="auto">
          <a:xfrm>
            <a:off x="176213" y="2803525"/>
            <a:ext cx="3032125" cy="931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513" y="3125788"/>
            <a:ext cx="2293937" cy="28733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Ф</a:t>
            </a:r>
            <a:r>
              <a:rPr b="1" spc="-20">
                <a:solidFill>
                  <a:srgbClr val="FFFFFF"/>
                </a:solidFill>
                <a:latin typeface="+mn-lt"/>
                <a:cs typeface="Times New Roman"/>
              </a:rPr>
              <a:t>е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дер</a:t>
            </a:r>
            <a:r>
              <a:rPr b="1" spc="5">
                <a:solidFill>
                  <a:srgbClr val="FFFFFF"/>
                </a:solidFill>
                <a:latin typeface="+mn-lt"/>
                <a:cs typeface="Times New Roman"/>
              </a:rPr>
              <a:t>а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льн</a:t>
            </a:r>
            <a:r>
              <a:rPr b="1" spc="-10">
                <a:solidFill>
                  <a:srgbClr val="FFFFFF"/>
                </a:solidFill>
                <a:latin typeface="+mn-lt"/>
                <a:cs typeface="Times New Roman"/>
              </a:rPr>
              <a:t>ы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й б</a:t>
            </a:r>
            <a:r>
              <a:rPr b="1" spc="-105">
                <a:solidFill>
                  <a:srgbClr val="FFFFFF"/>
                </a:solidFill>
                <a:latin typeface="+mn-lt"/>
                <a:cs typeface="Times New Roman"/>
              </a:rPr>
              <a:t>ю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д</a:t>
            </a:r>
            <a:r>
              <a:rPr b="1" spc="-45">
                <a:solidFill>
                  <a:srgbClr val="FFFFFF"/>
                </a:solidFill>
                <a:latin typeface="+mn-lt"/>
                <a:cs typeface="Times New Roman"/>
              </a:rPr>
              <a:t>ж</a:t>
            </a:r>
            <a:r>
              <a:rPr b="1">
                <a:solidFill>
                  <a:srgbClr val="FFFFFF"/>
                </a:solidFill>
                <a:latin typeface="+mn-lt"/>
                <a:cs typeface="Times New Roman"/>
              </a:rPr>
              <a:t>ет</a:t>
            </a:r>
            <a:endParaRPr>
              <a:latin typeface="+mn-lt"/>
              <a:cs typeface="Times New Roman"/>
            </a:endParaRPr>
          </a:p>
        </p:txBody>
      </p:sp>
      <p:sp>
        <p:nvSpPr>
          <p:cNvPr id="27651" name="object 6"/>
          <p:cNvSpPr>
            <a:spLocks noChangeArrowheads="1"/>
          </p:cNvSpPr>
          <p:nvPr/>
        </p:nvSpPr>
        <p:spPr bwMode="auto">
          <a:xfrm>
            <a:off x="3284538" y="2803525"/>
            <a:ext cx="2600325" cy="9318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3438" y="2852738"/>
            <a:ext cx="2422525" cy="8350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3" name="object 8"/>
          <p:cNvSpPr>
            <a:spLocks noChangeArrowheads="1"/>
          </p:cNvSpPr>
          <p:nvPr/>
        </p:nvSpPr>
        <p:spPr bwMode="auto">
          <a:xfrm>
            <a:off x="176213" y="4222750"/>
            <a:ext cx="3032125" cy="12065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363" y="4408488"/>
            <a:ext cx="2665412" cy="835025"/>
          </a:xfrm>
          <a:prstGeom prst="rect">
            <a:avLst/>
          </a:prstGeom>
        </p:spPr>
        <p:txBody>
          <a:bodyPr lIns="0" tIns="0" rIns="0" bIns="0"/>
          <a:lstStyle/>
          <a:p>
            <a:pPr marL="12700" indent="-1588" algn="ctr"/>
            <a:r>
              <a:rPr lang="ru-RU" b="1">
                <a:latin typeface="Calibri" pitchFamily="34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5" name="object 10"/>
          <p:cNvSpPr>
            <a:spLocks noChangeArrowheads="1"/>
          </p:cNvSpPr>
          <p:nvPr/>
        </p:nvSpPr>
        <p:spPr bwMode="auto">
          <a:xfrm>
            <a:off x="3284538" y="4222750"/>
            <a:ext cx="2600325" cy="12065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3613" y="4271963"/>
            <a:ext cx="2160587" cy="110966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7" name="object 12"/>
          <p:cNvSpPr>
            <a:spLocks noChangeArrowheads="1"/>
          </p:cNvSpPr>
          <p:nvPr/>
        </p:nvSpPr>
        <p:spPr bwMode="auto">
          <a:xfrm>
            <a:off x="5978525" y="4222750"/>
            <a:ext cx="2841625" cy="12065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8413" y="4546600"/>
            <a:ext cx="2105025" cy="560388"/>
          </a:xfrm>
          <a:prstGeom prst="rect">
            <a:avLst/>
          </a:prstGeom>
        </p:spPr>
        <p:txBody>
          <a:bodyPr lIns="0" tIns="0" rIns="0" bIns="0"/>
          <a:lstStyle/>
          <a:p>
            <a:pPr marL="646113" indent="-633413"/>
            <a:r>
              <a:rPr lang="ru-RU" b="1">
                <a:latin typeface="Calibri" pitchFamily="34" charset="0"/>
                <a:cs typeface="Times New Roman" pitchFamily="18" charset="0"/>
              </a:rPr>
              <a:t>Бюджеты городских округов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1750" y="1382713"/>
            <a:ext cx="563563" cy="531812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</a:rPr>
              <a:t>=</a:t>
            </a:r>
            <a:endParaRPr sz="3600" b="1" dirty="0">
              <a:latin typeface="+mn-lt"/>
            </a:endParaRPr>
          </a:p>
        </p:txBody>
      </p:sp>
      <p:sp>
        <p:nvSpPr>
          <p:cNvPr id="27660" name="object 18"/>
          <p:cNvSpPr>
            <a:spLocks noChangeArrowheads="1"/>
          </p:cNvSpPr>
          <p:nvPr/>
        </p:nvSpPr>
        <p:spPr bwMode="auto">
          <a:xfrm>
            <a:off x="3284538" y="1077913"/>
            <a:ext cx="2600325" cy="11414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89325" y="1228725"/>
            <a:ext cx="2190750" cy="8350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b="1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62" name="object 20"/>
          <p:cNvSpPr>
            <a:spLocks/>
          </p:cNvSpPr>
          <p:nvPr/>
        </p:nvSpPr>
        <p:spPr bwMode="auto">
          <a:xfrm>
            <a:off x="6656388" y="1081088"/>
            <a:ext cx="2162175" cy="1133475"/>
          </a:xfrm>
          <a:custGeom>
            <a:avLst/>
            <a:gdLst/>
            <a:ahLst/>
            <a:cxnLst>
              <a:cxn ang="0">
                <a:pos x="0" y="1133855"/>
              </a:cxn>
              <a:cxn ang="0">
                <a:pos x="2161031" y="1133855"/>
              </a:cxn>
              <a:cxn ang="0">
                <a:pos x="2161031" y="0"/>
              </a:cxn>
              <a:cxn ang="0">
                <a:pos x="0" y="0"/>
              </a:cxn>
              <a:cxn ang="0">
                <a:pos x="0" y="1133855"/>
              </a:cxn>
            </a:cxnLst>
            <a:rect l="0" t="0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 txBox="1"/>
          <p:nvPr/>
        </p:nvSpPr>
        <p:spPr>
          <a:xfrm>
            <a:off x="6943725" y="1154113"/>
            <a:ext cx="1589088" cy="987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6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100" y="1339850"/>
            <a:ext cx="577850" cy="574675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</a:rPr>
              <a:t>+</a:t>
            </a:r>
            <a:endParaRPr sz="3600" b="1" dirty="0">
              <a:latin typeface="+mn-lt"/>
            </a:endParaRPr>
          </a:p>
        </p:txBody>
      </p:sp>
      <p:sp>
        <p:nvSpPr>
          <p:cNvPr id="27665" name="object 24"/>
          <p:cNvSpPr>
            <a:spLocks noChangeArrowheads="1"/>
          </p:cNvSpPr>
          <p:nvPr/>
        </p:nvSpPr>
        <p:spPr bwMode="auto">
          <a:xfrm>
            <a:off x="176213" y="1077913"/>
            <a:ext cx="2262187" cy="1141412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8288" y="1147763"/>
            <a:ext cx="2079625" cy="100330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3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Бюджетная система Российской Федерации или</a:t>
            </a:r>
            <a:endParaRPr lang="ru-RU" sz="1300">
              <a:latin typeface="Calibri" pitchFamily="34" charset="0"/>
              <a:cs typeface="Times New Roman" pitchFamily="18" charset="0"/>
            </a:endParaRPr>
          </a:p>
          <a:p>
            <a:pPr marL="12700" algn="ctr"/>
            <a:r>
              <a:rPr lang="ru-RU" sz="13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«бюджет расширенного правительства»</a:t>
            </a:r>
            <a:endParaRPr lang="ru-RU" sz="1300">
              <a:latin typeface="Calibri" pitchFamily="34" charset="0"/>
              <a:cs typeface="Times New Roman" pitchFamily="18" charset="0"/>
            </a:endParaRPr>
          </a:p>
          <a:p>
            <a:pPr marL="12700" algn="ctr"/>
            <a:r>
              <a:rPr lang="ru-RU" sz="13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(аналитическая категория)</a:t>
            </a:r>
            <a:endParaRPr lang="ru-RU" sz="13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0350" y="2309813"/>
            <a:ext cx="3638550" cy="195262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(</a:t>
            </a:r>
            <a:r>
              <a:rPr sz="1200" i="1" spc="-5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з</a:t>
            </a:r>
            <a:r>
              <a:rPr sz="1200" i="1" spc="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«д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ойного 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ч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 spc="5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а»</a:t>
            </a:r>
            <a:r>
              <a:rPr sz="1200" i="1" spc="1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м</a:t>
            </a:r>
            <a:r>
              <a:rPr sz="1200" i="1" spc="-30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ж</a:t>
            </a:r>
            <a:r>
              <a:rPr sz="1200" i="1" spc="-5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юд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ж</a:t>
            </a:r>
            <a:r>
              <a:rPr sz="1200" i="1" spc="-20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тных тран</a:t>
            </a:r>
            <a:r>
              <a:rPr sz="1200" i="1" spc="-30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ф</a:t>
            </a:r>
            <a:r>
              <a:rPr sz="1200" i="1" spc="-5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200" i="1" spc="-15">
                <a:solidFill>
                  <a:srgbClr val="404040"/>
                </a:solidFill>
                <a:latin typeface="+mn-lt"/>
                <a:cs typeface="Times New Roman"/>
              </a:rPr>
              <a:t>р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то</a:t>
            </a:r>
            <a:r>
              <a:rPr sz="1200" i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200" i="1">
                <a:solidFill>
                  <a:srgbClr val="404040"/>
                </a:solidFill>
                <a:latin typeface="+mn-lt"/>
                <a:cs typeface="Times New Roman"/>
              </a:rPr>
              <a:t>)</a:t>
            </a:r>
            <a:endParaRPr sz="1200">
              <a:latin typeface="+mn-lt"/>
              <a:cs typeface="Times New Roman"/>
            </a:endParaRPr>
          </a:p>
        </p:txBody>
      </p:sp>
      <p:sp>
        <p:nvSpPr>
          <p:cNvPr id="27668" name="object 27"/>
          <p:cNvSpPr>
            <a:spLocks/>
          </p:cNvSpPr>
          <p:nvPr/>
        </p:nvSpPr>
        <p:spPr bwMode="auto">
          <a:xfrm>
            <a:off x="2995613" y="5427663"/>
            <a:ext cx="1568450" cy="666750"/>
          </a:xfrm>
          <a:custGeom>
            <a:avLst/>
            <a:gdLst/>
            <a:ahLst/>
            <a:cxnLst>
              <a:cxn ang="0">
                <a:pos x="1467993" y="308120"/>
              </a:cxn>
              <a:cxn ang="0">
                <a:pos x="14105" y="310634"/>
              </a:cxn>
              <a:cxn ang="0">
                <a:pos x="3925" y="319745"/>
              </a:cxn>
              <a:cxn ang="0">
                <a:pos x="0" y="333222"/>
              </a:cxn>
              <a:cxn ang="0">
                <a:pos x="0" y="666457"/>
              </a:cxn>
              <a:cxn ang="0">
                <a:pos x="50292" y="666457"/>
              </a:cxn>
              <a:cxn ang="0">
                <a:pos x="50292" y="358368"/>
              </a:cxn>
              <a:cxn ang="0">
                <a:pos x="25146" y="358368"/>
              </a:cxn>
              <a:cxn ang="0">
                <a:pos x="50292" y="333222"/>
              </a:cxn>
              <a:cxn ang="0">
                <a:pos x="1467993" y="333222"/>
              </a:cxn>
              <a:cxn ang="0">
                <a:pos x="1467993" y="308120"/>
              </a:cxn>
              <a:cxn ang="0">
                <a:pos x="50292" y="333222"/>
              </a:cxn>
              <a:cxn ang="0">
                <a:pos x="25146" y="358368"/>
              </a:cxn>
              <a:cxn ang="0">
                <a:pos x="50292" y="358325"/>
              </a:cxn>
              <a:cxn ang="0">
                <a:pos x="50292" y="333222"/>
              </a:cxn>
              <a:cxn ang="0">
                <a:pos x="50292" y="358325"/>
              </a:cxn>
              <a:cxn ang="0">
                <a:pos x="25146" y="358368"/>
              </a:cxn>
              <a:cxn ang="0">
                <a:pos x="50292" y="358368"/>
              </a:cxn>
              <a:cxn ang="0">
                <a:pos x="1518285" y="308076"/>
              </a:cxn>
              <a:cxn ang="0">
                <a:pos x="1493139" y="308076"/>
              </a:cxn>
              <a:cxn ang="0">
                <a:pos x="1467993" y="333222"/>
              </a:cxn>
              <a:cxn ang="0">
                <a:pos x="50292" y="333222"/>
              </a:cxn>
              <a:cxn ang="0">
                <a:pos x="50292" y="358325"/>
              </a:cxn>
              <a:cxn ang="0">
                <a:pos x="1504234" y="355813"/>
              </a:cxn>
              <a:cxn ang="0">
                <a:pos x="1514390" y="346705"/>
              </a:cxn>
              <a:cxn ang="0">
                <a:pos x="1518285" y="333222"/>
              </a:cxn>
              <a:cxn ang="0">
                <a:pos x="1518285" y="308076"/>
              </a:cxn>
              <a:cxn ang="0">
                <a:pos x="1493139" y="308076"/>
              </a:cxn>
              <a:cxn ang="0">
                <a:pos x="1467993" y="308120"/>
              </a:cxn>
              <a:cxn ang="0">
                <a:pos x="1467993" y="333222"/>
              </a:cxn>
              <a:cxn ang="0">
                <a:pos x="1493139" y="308076"/>
              </a:cxn>
              <a:cxn ang="0">
                <a:pos x="1493139" y="100584"/>
              </a:cxn>
              <a:cxn ang="0">
                <a:pos x="1467993" y="117348"/>
              </a:cxn>
              <a:cxn ang="0">
                <a:pos x="1467993" y="308120"/>
              </a:cxn>
              <a:cxn ang="0">
                <a:pos x="1518285" y="308076"/>
              </a:cxn>
              <a:cxn ang="0">
                <a:pos x="1518285" y="117348"/>
              </a:cxn>
              <a:cxn ang="0">
                <a:pos x="1493139" y="100584"/>
              </a:cxn>
              <a:cxn ang="0">
                <a:pos x="1493139" y="0"/>
              </a:cxn>
              <a:cxn ang="0">
                <a:pos x="1417701" y="150876"/>
              </a:cxn>
              <a:cxn ang="0">
                <a:pos x="1467993" y="117348"/>
              </a:cxn>
              <a:cxn ang="0">
                <a:pos x="1467993" y="100584"/>
              </a:cxn>
              <a:cxn ang="0">
                <a:pos x="1543431" y="100584"/>
              </a:cxn>
              <a:cxn ang="0">
                <a:pos x="1493139" y="0"/>
              </a:cxn>
              <a:cxn ang="0">
                <a:pos x="1543431" y="100584"/>
              </a:cxn>
              <a:cxn ang="0">
                <a:pos x="1518285" y="100584"/>
              </a:cxn>
              <a:cxn ang="0">
                <a:pos x="1518285" y="117348"/>
              </a:cxn>
              <a:cxn ang="0">
                <a:pos x="1568577" y="150876"/>
              </a:cxn>
              <a:cxn ang="0">
                <a:pos x="1543431" y="100584"/>
              </a:cxn>
              <a:cxn ang="0">
                <a:pos x="1493139" y="100584"/>
              </a:cxn>
              <a:cxn ang="0">
                <a:pos x="1467993" y="100584"/>
              </a:cxn>
              <a:cxn ang="0">
                <a:pos x="1467993" y="117348"/>
              </a:cxn>
              <a:cxn ang="0">
                <a:pos x="1493139" y="100584"/>
              </a:cxn>
              <a:cxn ang="0">
                <a:pos x="1518285" y="100584"/>
              </a:cxn>
              <a:cxn ang="0">
                <a:pos x="1493139" y="100584"/>
              </a:cxn>
              <a:cxn ang="0">
                <a:pos x="1518285" y="117348"/>
              </a:cxn>
              <a:cxn ang="0">
                <a:pos x="1518285" y="100584"/>
              </a:cxn>
            </a:cxnLst>
            <a:rect l="0" t="0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69" name="object 28"/>
          <p:cNvSpPr>
            <a:spLocks/>
          </p:cNvSpPr>
          <p:nvPr/>
        </p:nvSpPr>
        <p:spPr bwMode="auto">
          <a:xfrm>
            <a:off x="4603750" y="5427663"/>
            <a:ext cx="1565275" cy="666750"/>
          </a:xfrm>
          <a:custGeom>
            <a:avLst/>
            <a:gdLst/>
            <a:ahLst/>
            <a:cxnLst>
              <a:cxn ang="0">
                <a:pos x="1514602" y="358325"/>
              </a:cxn>
              <a:cxn ang="0">
                <a:pos x="1514602" y="666457"/>
              </a:cxn>
              <a:cxn ang="0">
                <a:pos x="1564894" y="666457"/>
              </a:cxn>
              <a:cxn ang="0">
                <a:pos x="1564894" y="358368"/>
              </a:cxn>
              <a:cxn ang="0">
                <a:pos x="1539748" y="358368"/>
              </a:cxn>
              <a:cxn ang="0">
                <a:pos x="1514602" y="358325"/>
              </a:cxn>
              <a:cxn ang="0">
                <a:pos x="1514602" y="333222"/>
              </a:cxn>
              <a:cxn ang="0">
                <a:pos x="1514602" y="358325"/>
              </a:cxn>
              <a:cxn ang="0">
                <a:pos x="1539748" y="358368"/>
              </a:cxn>
              <a:cxn ang="0">
                <a:pos x="1514602" y="333222"/>
              </a:cxn>
              <a:cxn ang="0">
                <a:pos x="100584" y="308120"/>
              </a:cxn>
              <a:cxn ang="0">
                <a:pos x="100584" y="333222"/>
              </a:cxn>
              <a:cxn ang="0">
                <a:pos x="1514602" y="333222"/>
              </a:cxn>
              <a:cxn ang="0">
                <a:pos x="1539748" y="358368"/>
              </a:cxn>
              <a:cxn ang="0">
                <a:pos x="1564894" y="358368"/>
              </a:cxn>
              <a:cxn ang="0">
                <a:pos x="1564894" y="333222"/>
              </a:cxn>
              <a:cxn ang="0">
                <a:pos x="1560999" y="319745"/>
              </a:cxn>
              <a:cxn ang="0">
                <a:pos x="1550843" y="310634"/>
              </a:cxn>
              <a:cxn ang="0">
                <a:pos x="100584" y="308120"/>
              </a:cxn>
              <a:cxn ang="0">
                <a:pos x="75437" y="100584"/>
              </a:cxn>
              <a:cxn ang="0">
                <a:pos x="50292" y="117348"/>
              </a:cxn>
              <a:cxn ang="0">
                <a:pos x="50292" y="333222"/>
              </a:cxn>
              <a:cxn ang="0">
                <a:pos x="54217" y="346705"/>
              </a:cxn>
              <a:cxn ang="0">
                <a:pos x="64397" y="355813"/>
              </a:cxn>
              <a:cxn ang="0">
                <a:pos x="1514602" y="358325"/>
              </a:cxn>
              <a:cxn ang="0">
                <a:pos x="1514602" y="333222"/>
              </a:cxn>
              <a:cxn ang="0">
                <a:pos x="100584" y="333222"/>
              </a:cxn>
              <a:cxn ang="0">
                <a:pos x="75437" y="308076"/>
              </a:cxn>
              <a:cxn ang="0">
                <a:pos x="100584" y="308076"/>
              </a:cxn>
              <a:cxn ang="0">
                <a:pos x="100584" y="117348"/>
              </a:cxn>
              <a:cxn ang="0">
                <a:pos x="75437" y="100584"/>
              </a:cxn>
              <a:cxn ang="0">
                <a:pos x="75437" y="308076"/>
              </a:cxn>
              <a:cxn ang="0">
                <a:pos x="100584" y="333222"/>
              </a:cxn>
              <a:cxn ang="0">
                <a:pos x="100584" y="308120"/>
              </a:cxn>
              <a:cxn ang="0">
                <a:pos x="75437" y="308076"/>
              </a:cxn>
              <a:cxn ang="0">
                <a:pos x="100584" y="308076"/>
              </a:cxn>
              <a:cxn ang="0">
                <a:pos x="75437" y="308076"/>
              </a:cxn>
              <a:cxn ang="0">
                <a:pos x="100584" y="308120"/>
              </a:cxn>
              <a:cxn ang="0">
                <a:pos x="75437" y="0"/>
              </a:cxn>
              <a:cxn ang="0">
                <a:pos x="0" y="150876"/>
              </a:cxn>
              <a:cxn ang="0">
                <a:pos x="50291" y="117348"/>
              </a:cxn>
              <a:cxn ang="0">
                <a:pos x="50292" y="100584"/>
              </a:cxn>
              <a:cxn ang="0">
                <a:pos x="125729" y="100584"/>
              </a:cxn>
              <a:cxn ang="0">
                <a:pos x="75437" y="0"/>
              </a:cxn>
              <a:cxn ang="0">
                <a:pos x="125729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6"/>
              </a:cxn>
              <a:cxn ang="0">
                <a:pos x="125729" y="100584"/>
              </a:cxn>
              <a:cxn ang="0">
                <a:pos x="75437" y="100584"/>
              </a:cxn>
              <a:cxn ang="0">
                <a:pos x="50292" y="100584"/>
              </a:cxn>
              <a:cxn ang="0">
                <a:pos x="50292" y="117348"/>
              </a:cxn>
              <a:cxn ang="0">
                <a:pos x="75437" y="100584"/>
              </a:cxn>
              <a:cxn ang="0">
                <a:pos x="100584" y="100584"/>
              </a:cxn>
              <a:cxn ang="0">
                <a:pos x="75437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0" name="object 29"/>
          <p:cNvSpPr>
            <a:spLocks/>
          </p:cNvSpPr>
          <p:nvPr/>
        </p:nvSpPr>
        <p:spPr bwMode="auto">
          <a:xfrm>
            <a:off x="4684713" y="3733800"/>
            <a:ext cx="2916237" cy="493713"/>
          </a:xfrm>
          <a:custGeom>
            <a:avLst/>
            <a:gdLst/>
            <a:ahLst/>
            <a:cxnLst>
              <a:cxn ang="0">
                <a:pos x="2866390" y="358244"/>
              </a:cxn>
              <a:cxn ang="0">
                <a:pos x="2866390" y="494792"/>
              </a:cxn>
              <a:cxn ang="0">
                <a:pos x="2916681" y="494792"/>
              </a:cxn>
              <a:cxn ang="0">
                <a:pos x="2916681" y="358267"/>
              </a:cxn>
              <a:cxn ang="0">
                <a:pos x="2866390" y="358244"/>
              </a:cxn>
              <a:cxn ang="0">
                <a:pos x="2866390" y="333120"/>
              </a:cxn>
              <a:cxn ang="0">
                <a:pos x="2866390" y="358244"/>
              </a:cxn>
              <a:cxn ang="0">
                <a:pos x="2891535" y="358267"/>
              </a:cxn>
              <a:cxn ang="0">
                <a:pos x="2866390" y="333120"/>
              </a:cxn>
              <a:cxn ang="0">
                <a:pos x="100584" y="307997"/>
              </a:cxn>
              <a:cxn ang="0">
                <a:pos x="100584" y="333120"/>
              </a:cxn>
              <a:cxn ang="0">
                <a:pos x="2866390" y="333120"/>
              </a:cxn>
              <a:cxn ang="0">
                <a:pos x="2891535" y="358267"/>
              </a:cxn>
              <a:cxn ang="0">
                <a:pos x="2916681" y="358267"/>
              </a:cxn>
              <a:cxn ang="0">
                <a:pos x="2916681" y="333120"/>
              </a:cxn>
              <a:cxn ang="0">
                <a:pos x="2912756" y="319660"/>
              </a:cxn>
              <a:cxn ang="0">
                <a:pos x="2902576" y="310539"/>
              </a:cxn>
              <a:cxn ang="0">
                <a:pos x="100584" y="307997"/>
              </a:cxn>
              <a:cxn ang="0">
                <a:pos x="75437" y="100584"/>
              </a:cxn>
              <a:cxn ang="0">
                <a:pos x="50291" y="117348"/>
              </a:cxn>
              <a:cxn ang="0">
                <a:pos x="50291" y="333120"/>
              </a:cxn>
              <a:cxn ang="0">
                <a:pos x="54217" y="346581"/>
              </a:cxn>
              <a:cxn ang="0">
                <a:pos x="64397" y="355702"/>
              </a:cxn>
              <a:cxn ang="0">
                <a:pos x="2866390" y="358244"/>
              </a:cxn>
              <a:cxn ang="0">
                <a:pos x="2866390" y="333120"/>
              </a:cxn>
              <a:cxn ang="0">
                <a:pos x="100584" y="333120"/>
              </a:cxn>
              <a:cxn ang="0">
                <a:pos x="75437" y="307975"/>
              </a:cxn>
              <a:cxn ang="0">
                <a:pos x="100584" y="307975"/>
              </a:cxn>
              <a:cxn ang="0">
                <a:pos x="100584" y="117348"/>
              </a:cxn>
              <a:cxn ang="0">
                <a:pos x="75437" y="100584"/>
              </a:cxn>
              <a:cxn ang="0">
                <a:pos x="75437" y="307975"/>
              </a:cxn>
              <a:cxn ang="0">
                <a:pos x="100584" y="333120"/>
              </a:cxn>
              <a:cxn ang="0">
                <a:pos x="100584" y="307997"/>
              </a:cxn>
              <a:cxn ang="0">
                <a:pos x="75437" y="307975"/>
              </a:cxn>
              <a:cxn ang="0">
                <a:pos x="100584" y="307975"/>
              </a:cxn>
              <a:cxn ang="0">
                <a:pos x="75437" y="307975"/>
              </a:cxn>
              <a:cxn ang="0">
                <a:pos x="100584" y="307997"/>
              </a:cxn>
              <a:cxn ang="0">
                <a:pos x="75437" y="0"/>
              </a:cxn>
              <a:cxn ang="0">
                <a:pos x="0" y="150875"/>
              </a:cxn>
              <a:cxn ang="0">
                <a:pos x="50291" y="117348"/>
              </a:cxn>
              <a:cxn ang="0">
                <a:pos x="50291" y="100584"/>
              </a:cxn>
              <a:cxn ang="0">
                <a:pos x="125729" y="100584"/>
              </a:cxn>
              <a:cxn ang="0">
                <a:pos x="75437" y="0"/>
              </a:cxn>
              <a:cxn ang="0">
                <a:pos x="125729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29" y="100584"/>
              </a:cxn>
              <a:cxn ang="0">
                <a:pos x="75437" y="100584"/>
              </a:cxn>
              <a:cxn ang="0">
                <a:pos x="50291" y="100584"/>
              </a:cxn>
              <a:cxn ang="0">
                <a:pos x="50291" y="117348"/>
              </a:cxn>
              <a:cxn ang="0">
                <a:pos x="75437" y="100584"/>
              </a:cxn>
              <a:cxn ang="0">
                <a:pos x="100584" y="100584"/>
              </a:cxn>
              <a:cxn ang="0">
                <a:pos x="75437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1" name="object 30"/>
          <p:cNvSpPr>
            <a:spLocks/>
          </p:cNvSpPr>
          <p:nvPr/>
        </p:nvSpPr>
        <p:spPr bwMode="auto">
          <a:xfrm>
            <a:off x="1476375" y="2214563"/>
            <a:ext cx="2992438" cy="593725"/>
          </a:xfrm>
          <a:custGeom>
            <a:avLst/>
            <a:gdLst/>
            <a:ahLst/>
            <a:cxnLst>
              <a:cxn ang="0">
                <a:pos x="2891409" y="395373"/>
              </a:cxn>
              <a:cxn ang="0">
                <a:pos x="14105" y="397915"/>
              </a:cxn>
              <a:cxn ang="0">
                <a:pos x="3925" y="407036"/>
              </a:cxn>
              <a:cxn ang="0">
                <a:pos x="0" y="420496"/>
              </a:cxn>
              <a:cxn ang="0">
                <a:pos x="0" y="593470"/>
              </a:cxn>
              <a:cxn ang="0">
                <a:pos x="50291" y="593470"/>
              </a:cxn>
              <a:cxn ang="0">
                <a:pos x="50291" y="445642"/>
              </a:cxn>
              <a:cxn ang="0">
                <a:pos x="25146" y="445642"/>
              </a:cxn>
              <a:cxn ang="0">
                <a:pos x="50291" y="420496"/>
              </a:cxn>
              <a:cxn ang="0">
                <a:pos x="2891409" y="420496"/>
              </a:cxn>
              <a:cxn ang="0">
                <a:pos x="2891409" y="395373"/>
              </a:cxn>
              <a:cxn ang="0">
                <a:pos x="50291" y="420496"/>
              </a:cxn>
              <a:cxn ang="0">
                <a:pos x="25146" y="445642"/>
              </a:cxn>
              <a:cxn ang="0">
                <a:pos x="50292" y="445620"/>
              </a:cxn>
              <a:cxn ang="0">
                <a:pos x="50291" y="420496"/>
              </a:cxn>
              <a:cxn ang="0">
                <a:pos x="50291" y="445620"/>
              </a:cxn>
              <a:cxn ang="0">
                <a:pos x="25146" y="445642"/>
              </a:cxn>
              <a:cxn ang="0">
                <a:pos x="50291" y="445642"/>
              </a:cxn>
              <a:cxn ang="0">
                <a:pos x="2941701" y="395350"/>
              </a:cxn>
              <a:cxn ang="0">
                <a:pos x="2916555" y="395350"/>
              </a:cxn>
              <a:cxn ang="0">
                <a:pos x="2891409" y="420496"/>
              </a:cxn>
              <a:cxn ang="0">
                <a:pos x="50291" y="420496"/>
              </a:cxn>
              <a:cxn ang="0">
                <a:pos x="50291" y="445620"/>
              </a:cxn>
              <a:cxn ang="0">
                <a:pos x="2927650" y="443100"/>
              </a:cxn>
              <a:cxn ang="0">
                <a:pos x="2937806" y="434013"/>
              </a:cxn>
              <a:cxn ang="0">
                <a:pos x="2941701" y="420496"/>
              </a:cxn>
              <a:cxn ang="0">
                <a:pos x="2941701" y="395350"/>
              </a:cxn>
              <a:cxn ang="0">
                <a:pos x="2916555" y="395350"/>
              </a:cxn>
              <a:cxn ang="0">
                <a:pos x="2891409" y="395373"/>
              </a:cxn>
              <a:cxn ang="0">
                <a:pos x="2891409" y="420496"/>
              </a:cxn>
              <a:cxn ang="0">
                <a:pos x="2916555" y="395350"/>
              </a:cxn>
              <a:cxn ang="0">
                <a:pos x="2916555" y="100583"/>
              </a:cxn>
              <a:cxn ang="0">
                <a:pos x="2891409" y="117348"/>
              </a:cxn>
              <a:cxn ang="0">
                <a:pos x="2891409" y="395373"/>
              </a:cxn>
              <a:cxn ang="0">
                <a:pos x="2941701" y="395350"/>
              </a:cxn>
              <a:cxn ang="0">
                <a:pos x="2941701" y="117348"/>
              </a:cxn>
              <a:cxn ang="0">
                <a:pos x="2916555" y="100583"/>
              </a:cxn>
              <a:cxn ang="0">
                <a:pos x="2916555" y="0"/>
              </a:cxn>
              <a:cxn ang="0">
                <a:pos x="2841117" y="150875"/>
              </a:cxn>
              <a:cxn ang="0">
                <a:pos x="2891409" y="117348"/>
              </a:cxn>
              <a:cxn ang="0">
                <a:pos x="2891409" y="100583"/>
              </a:cxn>
              <a:cxn ang="0">
                <a:pos x="2966847" y="100583"/>
              </a:cxn>
              <a:cxn ang="0">
                <a:pos x="2916555" y="0"/>
              </a:cxn>
              <a:cxn ang="0">
                <a:pos x="2966847" y="100583"/>
              </a:cxn>
              <a:cxn ang="0">
                <a:pos x="2941701" y="100583"/>
              </a:cxn>
              <a:cxn ang="0">
                <a:pos x="2941701" y="117348"/>
              </a:cxn>
              <a:cxn ang="0">
                <a:pos x="2991993" y="150875"/>
              </a:cxn>
              <a:cxn ang="0">
                <a:pos x="2966847" y="100583"/>
              </a:cxn>
              <a:cxn ang="0">
                <a:pos x="2916555" y="100583"/>
              </a:cxn>
              <a:cxn ang="0">
                <a:pos x="2891409" y="100583"/>
              </a:cxn>
              <a:cxn ang="0">
                <a:pos x="2891409" y="117348"/>
              </a:cxn>
              <a:cxn ang="0">
                <a:pos x="2916555" y="100583"/>
              </a:cxn>
              <a:cxn ang="0">
                <a:pos x="2941701" y="100583"/>
              </a:cxn>
              <a:cxn ang="0">
                <a:pos x="2916555" y="100583"/>
              </a:cxn>
              <a:cxn ang="0">
                <a:pos x="2941701" y="117348"/>
              </a:cxn>
              <a:cxn ang="0">
                <a:pos x="2941701" y="100583"/>
              </a:cxn>
            </a:cxnLst>
            <a:rect l="0" t="0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2" name="object 31"/>
          <p:cNvSpPr>
            <a:spLocks/>
          </p:cNvSpPr>
          <p:nvPr/>
        </p:nvSpPr>
        <p:spPr bwMode="auto">
          <a:xfrm>
            <a:off x="4510088" y="3733800"/>
            <a:ext cx="150812" cy="493713"/>
          </a:xfrm>
          <a:custGeom>
            <a:avLst/>
            <a:gdLst/>
            <a:ahLst/>
            <a:cxnLst>
              <a:cxn ang="0">
                <a:pos x="100584" y="222250"/>
              </a:cxn>
              <a:cxn ang="0">
                <a:pos x="75437" y="222250"/>
              </a:cxn>
              <a:cxn ang="0">
                <a:pos x="50292" y="247395"/>
              </a:cxn>
              <a:cxn ang="0">
                <a:pos x="50292" y="494792"/>
              </a:cxn>
              <a:cxn ang="0">
                <a:pos x="100584" y="494792"/>
              </a:cxn>
              <a:cxn ang="0">
                <a:pos x="100584" y="272542"/>
              </a:cxn>
              <a:cxn ang="0">
                <a:pos x="75437" y="272542"/>
              </a:cxn>
              <a:cxn ang="0">
                <a:pos x="100584" y="247395"/>
              </a:cxn>
              <a:cxn ang="0">
                <a:pos x="100584" y="222250"/>
              </a:cxn>
              <a:cxn ang="0">
                <a:pos x="100584" y="247395"/>
              </a:cxn>
              <a:cxn ang="0">
                <a:pos x="75437" y="272542"/>
              </a:cxn>
              <a:cxn ang="0">
                <a:pos x="86478" y="269977"/>
              </a:cxn>
              <a:cxn ang="0">
                <a:pos x="96658" y="260856"/>
              </a:cxn>
              <a:cxn ang="0">
                <a:pos x="100584" y="247395"/>
              </a:cxn>
              <a:cxn ang="0">
                <a:pos x="100584" y="247395"/>
              </a:cxn>
              <a:cxn ang="0">
                <a:pos x="96658" y="260856"/>
              </a:cxn>
              <a:cxn ang="0">
                <a:pos x="86478" y="269977"/>
              </a:cxn>
              <a:cxn ang="0">
                <a:pos x="75437" y="272542"/>
              </a:cxn>
              <a:cxn ang="0">
                <a:pos x="100584" y="272542"/>
              </a:cxn>
              <a:cxn ang="0">
                <a:pos x="100584" y="247395"/>
              </a:cxn>
              <a:cxn ang="0">
                <a:pos x="75437" y="100584"/>
              </a:cxn>
              <a:cxn ang="0">
                <a:pos x="50292" y="117348"/>
              </a:cxn>
              <a:cxn ang="0">
                <a:pos x="50292" y="247395"/>
              </a:cxn>
              <a:cxn ang="0">
                <a:pos x="54217" y="233935"/>
              </a:cxn>
              <a:cxn ang="0">
                <a:pos x="64397" y="224814"/>
              </a:cxn>
              <a:cxn ang="0">
                <a:pos x="75437" y="222250"/>
              </a:cxn>
              <a:cxn ang="0">
                <a:pos x="100584" y="222250"/>
              </a:cxn>
              <a:cxn ang="0">
                <a:pos x="100584" y="117348"/>
              </a:cxn>
              <a:cxn ang="0">
                <a:pos x="75437" y="100584"/>
              </a:cxn>
              <a:cxn ang="0">
                <a:pos x="75437" y="222250"/>
              </a:cxn>
              <a:cxn ang="0">
                <a:pos x="64397" y="224814"/>
              </a:cxn>
              <a:cxn ang="0">
                <a:pos x="54217" y="233935"/>
              </a:cxn>
              <a:cxn ang="0">
                <a:pos x="50292" y="247395"/>
              </a:cxn>
              <a:cxn ang="0">
                <a:pos x="75437" y="222250"/>
              </a:cxn>
              <a:cxn ang="0">
                <a:pos x="75437" y="0"/>
              </a:cxn>
              <a:cxn ang="0">
                <a:pos x="0" y="150875"/>
              </a:cxn>
              <a:cxn ang="0">
                <a:pos x="50291" y="117348"/>
              </a:cxn>
              <a:cxn ang="0">
                <a:pos x="50292" y="100584"/>
              </a:cxn>
              <a:cxn ang="0">
                <a:pos x="125730" y="100584"/>
              </a:cxn>
              <a:cxn ang="0">
                <a:pos x="75437" y="0"/>
              </a:cxn>
              <a:cxn ang="0">
                <a:pos x="125730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30" y="100584"/>
              </a:cxn>
              <a:cxn ang="0">
                <a:pos x="75437" y="100584"/>
              </a:cxn>
              <a:cxn ang="0">
                <a:pos x="50292" y="100584"/>
              </a:cxn>
              <a:cxn ang="0">
                <a:pos x="50292" y="117348"/>
              </a:cxn>
              <a:cxn ang="0">
                <a:pos x="75437" y="100584"/>
              </a:cxn>
              <a:cxn ang="0">
                <a:pos x="100584" y="100584"/>
              </a:cxn>
              <a:cxn ang="0">
                <a:pos x="75437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3" name="object 32"/>
          <p:cNvSpPr>
            <a:spLocks/>
          </p:cNvSpPr>
          <p:nvPr/>
        </p:nvSpPr>
        <p:spPr bwMode="auto">
          <a:xfrm>
            <a:off x="4510088" y="2214563"/>
            <a:ext cx="150812" cy="593725"/>
          </a:xfrm>
          <a:custGeom>
            <a:avLst/>
            <a:gdLst/>
            <a:ahLst/>
            <a:cxnLst>
              <a:cxn ang="0">
                <a:pos x="50292" y="296671"/>
              </a:cxn>
              <a:cxn ang="0">
                <a:pos x="50292" y="593470"/>
              </a:cxn>
              <a:cxn ang="0">
                <a:pos x="100584" y="593470"/>
              </a:cxn>
              <a:cxn ang="0">
                <a:pos x="100584" y="321817"/>
              </a:cxn>
              <a:cxn ang="0">
                <a:pos x="75437" y="321817"/>
              </a:cxn>
              <a:cxn ang="0">
                <a:pos x="64397" y="319275"/>
              </a:cxn>
              <a:cxn ang="0">
                <a:pos x="54217" y="310188"/>
              </a:cxn>
              <a:cxn ang="0">
                <a:pos x="50292" y="296671"/>
              </a:cxn>
              <a:cxn ang="0">
                <a:pos x="50292" y="296671"/>
              </a:cxn>
              <a:cxn ang="0">
                <a:pos x="54217" y="310188"/>
              </a:cxn>
              <a:cxn ang="0">
                <a:pos x="64397" y="319275"/>
              </a:cxn>
              <a:cxn ang="0">
                <a:pos x="75437" y="321817"/>
              </a:cxn>
              <a:cxn ang="0">
                <a:pos x="50292" y="296671"/>
              </a:cxn>
              <a:cxn ang="0">
                <a:pos x="75437" y="100583"/>
              </a:cxn>
              <a:cxn ang="0">
                <a:pos x="50292" y="117348"/>
              </a:cxn>
              <a:cxn ang="0">
                <a:pos x="50292" y="296671"/>
              </a:cxn>
              <a:cxn ang="0">
                <a:pos x="75437" y="321817"/>
              </a:cxn>
              <a:cxn ang="0">
                <a:pos x="100584" y="321817"/>
              </a:cxn>
              <a:cxn ang="0">
                <a:pos x="100584" y="296671"/>
              </a:cxn>
              <a:cxn ang="0">
                <a:pos x="75437" y="271525"/>
              </a:cxn>
              <a:cxn ang="0">
                <a:pos x="100584" y="271525"/>
              </a:cxn>
              <a:cxn ang="0">
                <a:pos x="100584" y="117348"/>
              </a:cxn>
              <a:cxn ang="0">
                <a:pos x="75437" y="100583"/>
              </a:cxn>
              <a:cxn ang="0">
                <a:pos x="75437" y="271525"/>
              </a:cxn>
              <a:cxn ang="0">
                <a:pos x="100584" y="296671"/>
              </a:cxn>
              <a:cxn ang="0">
                <a:pos x="96658" y="283211"/>
              </a:cxn>
              <a:cxn ang="0">
                <a:pos x="86478" y="274090"/>
              </a:cxn>
              <a:cxn ang="0">
                <a:pos x="75437" y="271525"/>
              </a:cxn>
              <a:cxn ang="0">
                <a:pos x="100584" y="271525"/>
              </a:cxn>
              <a:cxn ang="0">
                <a:pos x="75437" y="271525"/>
              </a:cxn>
              <a:cxn ang="0">
                <a:pos x="86478" y="274090"/>
              </a:cxn>
              <a:cxn ang="0">
                <a:pos x="96658" y="283211"/>
              </a:cxn>
              <a:cxn ang="0">
                <a:pos x="100584" y="296671"/>
              </a:cxn>
              <a:cxn ang="0">
                <a:pos x="100584" y="271525"/>
              </a:cxn>
              <a:cxn ang="0">
                <a:pos x="75437" y="0"/>
              </a:cxn>
              <a:cxn ang="0">
                <a:pos x="0" y="150875"/>
              </a:cxn>
              <a:cxn ang="0">
                <a:pos x="50291" y="117348"/>
              </a:cxn>
              <a:cxn ang="0">
                <a:pos x="50292" y="100583"/>
              </a:cxn>
              <a:cxn ang="0">
                <a:pos x="125729" y="100583"/>
              </a:cxn>
              <a:cxn ang="0">
                <a:pos x="75437" y="0"/>
              </a:cxn>
              <a:cxn ang="0">
                <a:pos x="125729" y="100583"/>
              </a:cxn>
              <a:cxn ang="0">
                <a:pos x="100584" y="100583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29" y="100583"/>
              </a:cxn>
              <a:cxn ang="0">
                <a:pos x="75437" y="100583"/>
              </a:cxn>
              <a:cxn ang="0">
                <a:pos x="50292" y="100583"/>
              </a:cxn>
              <a:cxn ang="0">
                <a:pos x="50292" y="117348"/>
              </a:cxn>
              <a:cxn ang="0">
                <a:pos x="75437" y="100583"/>
              </a:cxn>
              <a:cxn ang="0">
                <a:pos x="100584" y="100583"/>
              </a:cxn>
              <a:cxn ang="0">
                <a:pos x="75437" y="100583"/>
              </a:cxn>
              <a:cxn ang="0">
                <a:pos x="100584" y="117348"/>
              </a:cxn>
              <a:cxn ang="0">
                <a:pos x="100584" y="100583"/>
              </a:cxn>
            </a:cxnLst>
            <a:rect l="0" t="0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4" name="object 33"/>
          <p:cNvSpPr>
            <a:spLocks/>
          </p:cNvSpPr>
          <p:nvPr/>
        </p:nvSpPr>
        <p:spPr bwMode="auto">
          <a:xfrm>
            <a:off x="1497013" y="3733800"/>
            <a:ext cx="2990850" cy="493713"/>
          </a:xfrm>
          <a:custGeom>
            <a:avLst/>
            <a:gdLst/>
            <a:ahLst/>
            <a:cxnLst>
              <a:cxn ang="0">
                <a:pos x="2891409" y="307870"/>
              </a:cxn>
              <a:cxn ang="0">
                <a:pos x="14105" y="310412"/>
              </a:cxn>
              <a:cxn ang="0">
                <a:pos x="3925" y="319533"/>
              </a:cxn>
              <a:cxn ang="0">
                <a:pos x="0" y="332994"/>
              </a:cxn>
              <a:cxn ang="0">
                <a:pos x="0" y="494664"/>
              </a:cxn>
              <a:cxn ang="0">
                <a:pos x="50291" y="494664"/>
              </a:cxn>
              <a:cxn ang="0">
                <a:pos x="50291" y="358139"/>
              </a:cxn>
              <a:cxn ang="0">
                <a:pos x="25145" y="358139"/>
              </a:cxn>
              <a:cxn ang="0">
                <a:pos x="50291" y="332994"/>
              </a:cxn>
              <a:cxn ang="0">
                <a:pos x="2891409" y="332994"/>
              </a:cxn>
              <a:cxn ang="0">
                <a:pos x="2891409" y="307870"/>
              </a:cxn>
              <a:cxn ang="0">
                <a:pos x="50291" y="332994"/>
              </a:cxn>
              <a:cxn ang="0">
                <a:pos x="25145" y="358139"/>
              </a:cxn>
              <a:cxn ang="0">
                <a:pos x="50292" y="358117"/>
              </a:cxn>
              <a:cxn ang="0">
                <a:pos x="50291" y="332994"/>
              </a:cxn>
              <a:cxn ang="0">
                <a:pos x="50291" y="358117"/>
              </a:cxn>
              <a:cxn ang="0">
                <a:pos x="25145" y="358139"/>
              </a:cxn>
              <a:cxn ang="0">
                <a:pos x="50291" y="358139"/>
              </a:cxn>
              <a:cxn ang="0">
                <a:pos x="2941701" y="307848"/>
              </a:cxn>
              <a:cxn ang="0">
                <a:pos x="2916555" y="307848"/>
              </a:cxn>
              <a:cxn ang="0">
                <a:pos x="2891409" y="332994"/>
              </a:cxn>
              <a:cxn ang="0">
                <a:pos x="50291" y="332994"/>
              </a:cxn>
              <a:cxn ang="0">
                <a:pos x="50291" y="358117"/>
              </a:cxn>
              <a:cxn ang="0">
                <a:pos x="2927650" y="355597"/>
              </a:cxn>
              <a:cxn ang="0">
                <a:pos x="2937806" y="346510"/>
              </a:cxn>
              <a:cxn ang="0">
                <a:pos x="2941701" y="332994"/>
              </a:cxn>
              <a:cxn ang="0">
                <a:pos x="2941701" y="307848"/>
              </a:cxn>
              <a:cxn ang="0">
                <a:pos x="2916555" y="307848"/>
              </a:cxn>
              <a:cxn ang="0">
                <a:pos x="2891409" y="307870"/>
              </a:cxn>
              <a:cxn ang="0">
                <a:pos x="2891409" y="332994"/>
              </a:cxn>
              <a:cxn ang="0">
                <a:pos x="2916555" y="307848"/>
              </a:cxn>
              <a:cxn ang="0">
                <a:pos x="2916555" y="100584"/>
              </a:cxn>
              <a:cxn ang="0">
                <a:pos x="2891409" y="117348"/>
              </a:cxn>
              <a:cxn ang="0">
                <a:pos x="2891409" y="307870"/>
              </a:cxn>
              <a:cxn ang="0">
                <a:pos x="2941701" y="307848"/>
              </a:cxn>
              <a:cxn ang="0">
                <a:pos x="2941701" y="117348"/>
              </a:cxn>
              <a:cxn ang="0">
                <a:pos x="2916555" y="100584"/>
              </a:cxn>
              <a:cxn ang="0">
                <a:pos x="2916555" y="0"/>
              </a:cxn>
              <a:cxn ang="0">
                <a:pos x="2841117" y="150875"/>
              </a:cxn>
              <a:cxn ang="0">
                <a:pos x="2891409" y="117348"/>
              </a:cxn>
              <a:cxn ang="0">
                <a:pos x="2891409" y="100584"/>
              </a:cxn>
              <a:cxn ang="0">
                <a:pos x="2966847" y="100584"/>
              </a:cxn>
              <a:cxn ang="0">
                <a:pos x="2916555" y="0"/>
              </a:cxn>
              <a:cxn ang="0">
                <a:pos x="2966847" y="100584"/>
              </a:cxn>
              <a:cxn ang="0">
                <a:pos x="2941701" y="100584"/>
              </a:cxn>
              <a:cxn ang="0">
                <a:pos x="2941701" y="117348"/>
              </a:cxn>
              <a:cxn ang="0">
                <a:pos x="2991993" y="150875"/>
              </a:cxn>
              <a:cxn ang="0">
                <a:pos x="2966847" y="100584"/>
              </a:cxn>
              <a:cxn ang="0">
                <a:pos x="2916555" y="100584"/>
              </a:cxn>
              <a:cxn ang="0">
                <a:pos x="2891409" y="100584"/>
              </a:cxn>
              <a:cxn ang="0">
                <a:pos x="2891409" y="117348"/>
              </a:cxn>
              <a:cxn ang="0">
                <a:pos x="2916555" y="100584"/>
              </a:cxn>
              <a:cxn ang="0">
                <a:pos x="2941701" y="100584"/>
              </a:cxn>
              <a:cxn ang="0">
                <a:pos x="2916555" y="100584"/>
              </a:cxn>
              <a:cxn ang="0">
                <a:pos x="2941701" y="117348"/>
              </a:cxn>
              <a:cxn ang="0">
                <a:pos x="2941701" y="100584"/>
              </a:cxn>
            </a:cxnLst>
            <a:rect l="0" t="0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75" name="object 34"/>
          <p:cNvSpPr>
            <a:spLocks noChangeArrowheads="1"/>
          </p:cNvSpPr>
          <p:nvPr/>
        </p:nvSpPr>
        <p:spPr bwMode="auto">
          <a:xfrm>
            <a:off x="1744663" y="5945188"/>
            <a:ext cx="2741612" cy="6127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59000" y="6108700"/>
            <a:ext cx="1914525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latin typeface="+mn-lt"/>
                <a:cs typeface="Times New Roman"/>
              </a:rPr>
              <a:t>Б</a:t>
            </a:r>
            <a:r>
              <a:rPr b="1" spc="-105">
                <a:latin typeface="+mn-lt"/>
                <a:cs typeface="Times New Roman"/>
              </a:rPr>
              <a:t>ю</a:t>
            </a:r>
            <a:r>
              <a:rPr b="1">
                <a:latin typeface="+mn-lt"/>
                <a:cs typeface="Times New Roman"/>
              </a:rPr>
              <a:t>д</a:t>
            </a:r>
            <a:r>
              <a:rPr b="1" spc="-45">
                <a:latin typeface="+mn-lt"/>
                <a:cs typeface="Times New Roman"/>
              </a:rPr>
              <a:t>ж</a:t>
            </a:r>
            <a:r>
              <a:rPr b="1">
                <a:latin typeface="+mn-lt"/>
                <a:cs typeface="Times New Roman"/>
              </a:rPr>
              <a:t>еты</a:t>
            </a:r>
            <a:r>
              <a:rPr b="1" spc="10">
                <a:latin typeface="+mn-lt"/>
                <a:cs typeface="Times New Roman"/>
              </a:rPr>
              <a:t> </a:t>
            </a:r>
            <a:r>
              <a:rPr b="1">
                <a:latin typeface="+mn-lt"/>
                <a:cs typeface="Times New Roman"/>
              </a:rPr>
              <a:t>ра</a:t>
            </a:r>
            <a:r>
              <a:rPr b="1" spc="-10">
                <a:latin typeface="+mn-lt"/>
                <a:cs typeface="Times New Roman"/>
              </a:rPr>
              <a:t>й</a:t>
            </a:r>
            <a:r>
              <a:rPr b="1">
                <a:latin typeface="+mn-lt"/>
                <a:cs typeface="Times New Roman"/>
              </a:rPr>
              <a:t>он</a:t>
            </a:r>
            <a:r>
              <a:rPr b="1" spc="-55">
                <a:latin typeface="+mn-lt"/>
                <a:cs typeface="Times New Roman"/>
              </a:rPr>
              <a:t>о</a:t>
            </a:r>
            <a:r>
              <a:rPr b="1">
                <a:latin typeface="+mn-lt"/>
                <a:cs typeface="Times New Roman"/>
              </a:rPr>
              <a:t>в</a:t>
            </a:r>
            <a:endParaRPr>
              <a:latin typeface="+mn-lt"/>
              <a:cs typeface="Times New Roman"/>
            </a:endParaRPr>
          </a:p>
        </p:txBody>
      </p:sp>
      <p:sp>
        <p:nvSpPr>
          <p:cNvPr id="27677" name="object 36"/>
          <p:cNvSpPr>
            <a:spLocks noChangeArrowheads="1"/>
          </p:cNvSpPr>
          <p:nvPr/>
        </p:nvSpPr>
        <p:spPr bwMode="auto">
          <a:xfrm>
            <a:off x="4692650" y="5945188"/>
            <a:ext cx="2711450" cy="61277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78400" y="6108700"/>
            <a:ext cx="2139950" cy="28575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latin typeface="+mn-lt"/>
                <a:cs typeface="Times New Roman"/>
              </a:rPr>
              <a:t>Б</a:t>
            </a:r>
            <a:r>
              <a:rPr b="1" spc="-105">
                <a:latin typeface="+mn-lt"/>
                <a:cs typeface="Times New Roman"/>
              </a:rPr>
              <a:t>ю</a:t>
            </a:r>
            <a:r>
              <a:rPr b="1">
                <a:latin typeface="+mn-lt"/>
                <a:cs typeface="Times New Roman"/>
              </a:rPr>
              <a:t>д</a:t>
            </a:r>
            <a:r>
              <a:rPr b="1" spc="-45">
                <a:latin typeface="+mn-lt"/>
                <a:cs typeface="Times New Roman"/>
              </a:rPr>
              <a:t>ж</a:t>
            </a:r>
            <a:r>
              <a:rPr b="1">
                <a:latin typeface="+mn-lt"/>
                <a:cs typeface="Times New Roman"/>
              </a:rPr>
              <a:t>еты</a:t>
            </a:r>
            <a:r>
              <a:rPr b="1" spc="10">
                <a:latin typeface="+mn-lt"/>
                <a:cs typeface="Times New Roman"/>
              </a:rPr>
              <a:t> </a:t>
            </a:r>
            <a:r>
              <a:rPr b="1">
                <a:latin typeface="+mn-lt"/>
                <a:cs typeface="Times New Roman"/>
              </a:rPr>
              <a:t>по</a:t>
            </a:r>
            <a:r>
              <a:rPr b="1" spc="20">
                <a:latin typeface="+mn-lt"/>
                <a:cs typeface="Times New Roman"/>
              </a:rPr>
              <a:t>с</a:t>
            </a:r>
            <a:r>
              <a:rPr b="1">
                <a:latin typeface="+mn-lt"/>
                <a:cs typeface="Times New Roman"/>
              </a:rPr>
              <a:t>ел</a:t>
            </a:r>
            <a:r>
              <a:rPr b="1" spc="5">
                <a:latin typeface="+mn-lt"/>
                <a:cs typeface="Times New Roman"/>
              </a:rPr>
              <a:t>е</a:t>
            </a:r>
            <a:r>
              <a:rPr b="1">
                <a:latin typeface="+mn-lt"/>
                <a:cs typeface="Times New Roman"/>
              </a:rPr>
              <a:t>н</a:t>
            </a:r>
            <a:r>
              <a:rPr b="1" spc="-10">
                <a:latin typeface="+mn-lt"/>
                <a:cs typeface="Times New Roman"/>
              </a:rPr>
              <a:t>и</a:t>
            </a:r>
            <a:r>
              <a:rPr b="1">
                <a:latin typeface="+mn-lt"/>
                <a:cs typeface="Times New Roman"/>
              </a:rPr>
              <a:t>й</a:t>
            </a:r>
            <a:endParaRPr>
              <a:latin typeface="+mn-lt"/>
              <a:cs typeface="Times New Roman"/>
            </a:endParaRPr>
          </a:p>
        </p:txBody>
      </p:sp>
      <p:sp>
        <p:nvSpPr>
          <p:cNvPr id="27679" name="object 39"/>
          <p:cNvSpPr>
            <a:spLocks/>
          </p:cNvSpPr>
          <p:nvPr/>
        </p:nvSpPr>
        <p:spPr bwMode="auto">
          <a:xfrm>
            <a:off x="5980113" y="2703513"/>
            <a:ext cx="1427162" cy="1133475"/>
          </a:xfrm>
          <a:custGeom>
            <a:avLst/>
            <a:gdLst/>
            <a:ahLst/>
            <a:cxnLst>
              <a:cxn ang="0">
                <a:pos x="0" y="1133856"/>
              </a:cxn>
              <a:cxn ang="0">
                <a:pos x="1426464" y="1133856"/>
              </a:cxn>
              <a:cxn ang="0">
                <a:pos x="1426464" y="0"/>
              </a:cxn>
              <a:cxn ang="0">
                <a:pos x="0" y="0"/>
              </a:cxn>
              <a:cxn ang="0">
                <a:pos x="0" y="1133856"/>
              </a:cxn>
            </a:cxnLst>
            <a:rect l="0" t="0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object 40"/>
          <p:cNvSpPr txBox="1"/>
          <p:nvPr/>
        </p:nvSpPr>
        <p:spPr>
          <a:xfrm>
            <a:off x="6088063" y="2809875"/>
            <a:ext cx="1212850" cy="925513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2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81" name="object 41"/>
          <p:cNvSpPr>
            <a:spLocks/>
          </p:cNvSpPr>
          <p:nvPr/>
        </p:nvSpPr>
        <p:spPr bwMode="auto">
          <a:xfrm>
            <a:off x="7524750" y="2687638"/>
            <a:ext cx="1511300" cy="1136650"/>
          </a:xfrm>
          <a:custGeom>
            <a:avLst/>
            <a:gdLst/>
            <a:ahLst/>
            <a:cxnLst>
              <a:cxn ang="0">
                <a:pos x="0" y="1135380"/>
              </a:cxn>
              <a:cxn ang="0">
                <a:pos x="1511807" y="1135380"/>
              </a:cxn>
              <a:cxn ang="0">
                <a:pos x="1511807" y="0"/>
              </a:cxn>
              <a:cxn ang="0">
                <a:pos x="0" y="0"/>
              </a:cxn>
              <a:cxn ang="0">
                <a:pos x="0" y="1135380"/>
              </a:cxn>
            </a:cxnLst>
            <a:rect l="0" t="0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2" name="object 42"/>
          <p:cNvSpPr txBox="1"/>
          <p:nvPr/>
        </p:nvSpPr>
        <p:spPr>
          <a:xfrm>
            <a:off x="7639050" y="2795588"/>
            <a:ext cx="1287463" cy="925512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2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83" name="object 43"/>
          <p:cNvSpPr>
            <a:spLocks/>
          </p:cNvSpPr>
          <p:nvPr/>
        </p:nvSpPr>
        <p:spPr bwMode="auto">
          <a:xfrm>
            <a:off x="6561138" y="2214563"/>
            <a:ext cx="1076325" cy="488950"/>
          </a:xfrm>
          <a:custGeom>
            <a:avLst/>
            <a:gdLst/>
            <a:ahLst/>
            <a:cxnLst>
              <a:cxn ang="0">
                <a:pos x="975613" y="218886"/>
              </a:cxn>
              <a:cxn ang="0">
                <a:pos x="14105" y="221385"/>
              </a:cxn>
              <a:cxn ang="0">
                <a:pos x="3925" y="230506"/>
              </a:cxn>
              <a:cxn ang="0">
                <a:pos x="0" y="243966"/>
              </a:cxn>
              <a:cxn ang="0">
                <a:pos x="0" y="487933"/>
              </a:cxn>
              <a:cxn ang="0">
                <a:pos x="50291" y="487933"/>
              </a:cxn>
              <a:cxn ang="0">
                <a:pos x="50291" y="269113"/>
              </a:cxn>
              <a:cxn ang="0">
                <a:pos x="25146" y="269113"/>
              </a:cxn>
              <a:cxn ang="0">
                <a:pos x="50291" y="243966"/>
              </a:cxn>
              <a:cxn ang="0">
                <a:pos x="975613" y="243966"/>
              </a:cxn>
              <a:cxn ang="0">
                <a:pos x="975613" y="218886"/>
              </a:cxn>
              <a:cxn ang="0">
                <a:pos x="50291" y="243966"/>
              </a:cxn>
              <a:cxn ang="0">
                <a:pos x="25146" y="269113"/>
              </a:cxn>
              <a:cxn ang="0">
                <a:pos x="50291" y="269048"/>
              </a:cxn>
              <a:cxn ang="0">
                <a:pos x="50291" y="243966"/>
              </a:cxn>
              <a:cxn ang="0">
                <a:pos x="50291" y="269048"/>
              </a:cxn>
              <a:cxn ang="0">
                <a:pos x="25146" y="269113"/>
              </a:cxn>
              <a:cxn ang="0">
                <a:pos x="50291" y="269113"/>
              </a:cxn>
              <a:cxn ang="0">
                <a:pos x="1025905" y="218820"/>
              </a:cxn>
              <a:cxn ang="0">
                <a:pos x="1000759" y="218820"/>
              </a:cxn>
              <a:cxn ang="0">
                <a:pos x="975613" y="243966"/>
              </a:cxn>
              <a:cxn ang="0">
                <a:pos x="50291" y="243966"/>
              </a:cxn>
              <a:cxn ang="0">
                <a:pos x="50291" y="269048"/>
              </a:cxn>
              <a:cxn ang="0">
                <a:pos x="1011800" y="266570"/>
              </a:cxn>
              <a:cxn ang="0">
                <a:pos x="1021980" y="257483"/>
              </a:cxn>
              <a:cxn ang="0">
                <a:pos x="1025905" y="243966"/>
              </a:cxn>
              <a:cxn ang="0">
                <a:pos x="1025905" y="218820"/>
              </a:cxn>
              <a:cxn ang="0">
                <a:pos x="1000759" y="218820"/>
              </a:cxn>
              <a:cxn ang="0">
                <a:pos x="975613" y="218886"/>
              </a:cxn>
              <a:cxn ang="0">
                <a:pos x="975613" y="243966"/>
              </a:cxn>
              <a:cxn ang="0">
                <a:pos x="1000759" y="218820"/>
              </a:cxn>
              <a:cxn ang="0">
                <a:pos x="1000759" y="100583"/>
              </a:cxn>
              <a:cxn ang="0">
                <a:pos x="975613" y="117348"/>
              </a:cxn>
              <a:cxn ang="0">
                <a:pos x="975613" y="218886"/>
              </a:cxn>
              <a:cxn ang="0">
                <a:pos x="1025905" y="218820"/>
              </a:cxn>
              <a:cxn ang="0">
                <a:pos x="1025905" y="117348"/>
              </a:cxn>
              <a:cxn ang="0">
                <a:pos x="1000759" y="100583"/>
              </a:cxn>
              <a:cxn ang="0">
                <a:pos x="1000759" y="0"/>
              </a:cxn>
              <a:cxn ang="0">
                <a:pos x="925322" y="150875"/>
              </a:cxn>
              <a:cxn ang="0">
                <a:pos x="975613" y="117348"/>
              </a:cxn>
              <a:cxn ang="0">
                <a:pos x="975613" y="100583"/>
              </a:cxn>
              <a:cxn ang="0">
                <a:pos x="1051051" y="100583"/>
              </a:cxn>
              <a:cxn ang="0">
                <a:pos x="1000759" y="0"/>
              </a:cxn>
              <a:cxn ang="0">
                <a:pos x="1051051" y="100583"/>
              </a:cxn>
              <a:cxn ang="0">
                <a:pos x="1025905" y="100583"/>
              </a:cxn>
              <a:cxn ang="0">
                <a:pos x="1025906" y="117348"/>
              </a:cxn>
              <a:cxn ang="0">
                <a:pos x="1076198" y="150875"/>
              </a:cxn>
              <a:cxn ang="0">
                <a:pos x="1051051" y="100583"/>
              </a:cxn>
              <a:cxn ang="0">
                <a:pos x="1000759" y="100583"/>
              </a:cxn>
              <a:cxn ang="0">
                <a:pos x="975613" y="100583"/>
              </a:cxn>
              <a:cxn ang="0">
                <a:pos x="975613" y="117348"/>
              </a:cxn>
              <a:cxn ang="0">
                <a:pos x="1000759" y="100583"/>
              </a:cxn>
              <a:cxn ang="0">
                <a:pos x="1025905" y="100583"/>
              </a:cxn>
              <a:cxn ang="0">
                <a:pos x="1000759" y="100583"/>
              </a:cxn>
              <a:cxn ang="0">
                <a:pos x="1025906" y="117348"/>
              </a:cxn>
              <a:cxn ang="0">
                <a:pos x="1025905" y="100583"/>
              </a:cxn>
            </a:cxnLst>
            <a:rect l="0" t="0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84" name="object 44"/>
          <p:cNvSpPr>
            <a:spLocks/>
          </p:cNvSpPr>
          <p:nvPr/>
        </p:nvSpPr>
        <p:spPr bwMode="auto">
          <a:xfrm>
            <a:off x="7685088" y="2222500"/>
            <a:ext cx="1076325" cy="474663"/>
          </a:xfrm>
          <a:custGeom>
            <a:avLst/>
            <a:gdLst/>
            <a:ahLst/>
            <a:cxnLst>
              <a:cxn ang="0">
                <a:pos x="1025398" y="261936"/>
              </a:cxn>
              <a:cxn ang="0">
                <a:pos x="1025398" y="473837"/>
              </a:cxn>
              <a:cxn ang="0">
                <a:pos x="1075690" y="473837"/>
              </a:cxn>
              <a:cxn ang="0">
                <a:pos x="1075690" y="262000"/>
              </a:cxn>
              <a:cxn ang="0">
                <a:pos x="1050544" y="262000"/>
              </a:cxn>
              <a:cxn ang="0">
                <a:pos x="1025398" y="261936"/>
              </a:cxn>
              <a:cxn ang="0">
                <a:pos x="1025398" y="236855"/>
              </a:cxn>
              <a:cxn ang="0">
                <a:pos x="1025398" y="261936"/>
              </a:cxn>
              <a:cxn ang="0">
                <a:pos x="1050544" y="262000"/>
              </a:cxn>
              <a:cxn ang="0">
                <a:pos x="1025398" y="236855"/>
              </a:cxn>
              <a:cxn ang="0">
                <a:pos x="100584" y="211774"/>
              </a:cxn>
              <a:cxn ang="0">
                <a:pos x="100584" y="236855"/>
              </a:cxn>
              <a:cxn ang="0">
                <a:pos x="1025398" y="236855"/>
              </a:cxn>
              <a:cxn ang="0">
                <a:pos x="1050544" y="262000"/>
              </a:cxn>
              <a:cxn ang="0">
                <a:pos x="1075690" y="262000"/>
              </a:cxn>
              <a:cxn ang="0">
                <a:pos x="1075690" y="236855"/>
              </a:cxn>
              <a:cxn ang="0">
                <a:pos x="1071764" y="223394"/>
              </a:cxn>
              <a:cxn ang="0">
                <a:pos x="1061584" y="214273"/>
              </a:cxn>
              <a:cxn ang="0">
                <a:pos x="100584" y="211774"/>
              </a:cxn>
              <a:cxn ang="0">
                <a:pos x="75438" y="100584"/>
              </a:cxn>
              <a:cxn ang="0">
                <a:pos x="50292" y="117348"/>
              </a:cxn>
              <a:cxn ang="0">
                <a:pos x="50292" y="236855"/>
              </a:cxn>
              <a:cxn ang="0">
                <a:pos x="54217" y="250371"/>
              </a:cxn>
              <a:cxn ang="0">
                <a:pos x="64397" y="259458"/>
              </a:cxn>
              <a:cxn ang="0">
                <a:pos x="1025398" y="261936"/>
              </a:cxn>
              <a:cxn ang="0">
                <a:pos x="1025398" y="236855"/>
              </a:cxn>
              <a:cxn ang="0">
                <a:pos x="100584" y="236855"/>
              </a:cxn>
              <a:cxn ang="0">
                <a:pos x="75438" y="211709"/>
              </a:cxn>
              <a:cxn ang="0">
                <a:pos x="100584" y="211709"/>
              </a:cxn>
              <a:cxn ang="0">
                <a:pos x="100584" y="117348"/>
              </a:cxn>
              <a:cxn ang="0">
                <a:pos x="75438" y="100584"/>
              </a:cxn>
              <a:cxn ang="0">
                <a:pos x="75438" y="211709"/>
              </a:cxn>
              <a:cxn ang="0">
                <a:pos x="100584" y="236855"/>
              </a:cxn>
              <a:cxn ang="0">
                <a:pos x="100584" y="211774"/>
              </a:cxn>
              <a:cxn ang="0">
                <a:pos x="75438" y="211709"/>
              </a:cxn>
              <a:cxn ang="0">
                <a:pos x="100584" y="211709"/>
              </a:cxn>
              <a:cxn ang="0">
                <a:pos x="75438" y="211709"/>
              </a:cxn>
              <a:cxn ang="0">
                <a:pos x="100584" y="211774"/>
              </a:cxn>
              <a:cxn ang="0">
                <a:pos x="75438" y="0"/>
              </a:cxn>
              <a:cxn ang="0">
                <a:pos x="0" y="150875"/>
              </a:cxn>
              <a:cxn ang="0">
                <a:pos x="50292" y="117348"/>
              </a:cxn>
              <a:cxn ang="0">
                <a:pos x="50292" y="100584"/>
              </a:cxn>
              <a:cxn ang="0">
                <a:pos x="125730" y="100584"/>
              </a:cxn>
              <a:cxn ang="0">
                <a:pos x="75438" y="0"/>
              </a:cxn>
              <a:cxn ang="0">
                <a:pos x="125730" y="100584"/>
              </a:cxn>
              <a:cxn ang="0">
                <a:pos x="100584" y="100584"/>
              </a:cxn>
              <a:cxn ang="0">
                <a:pos x="100584" y="117348"/>
              </a:cxn>
              <a:cxn ang="0">
                <a:pos x="150875" y="150875"/>
              </a:cxn>
              <a:cxn ang="0">
                <a:pos x="125730" y="100584"/>
              </a:cxn>
              <a:cxn ang="0">
                <a:pos x="75438" y="100584"/>
              </a:cxn>
              <a:cxn ang="0">
                <a:pos x="50292" y="100584"/>
              </a:cxn>
              <a:cxn ang="0">
                <a:pos x="50292" y="117348"/>
              </a:cxn>
              <a:cxn ang="0">
                <a:pos x="75438" y="100584"/>
              </a:cxn>
              <a:cxn ang="0">
                <a:pos x="100584" y="100584"/>
              </a:cxn>
              <a:cxn ang="0">
                <a:pos x="75438" y="100584"/>
              </a:cxn>
              <a:cxn ang="0">
                <a:pos x="100584" y="117348"/>
              </a:cxn>
              <a:cxn ang="0">
                <a:pos x="100584" y="100584"/>
              </a:cxn>
            </a:cxnLst>
            <a:rect l="0" t="0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2700" y="357188"/>
            <a:ext cx="9144000" cy="7207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Бюджетная система Российской Федерации</a:t>
            </a: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51BE1-C895-4C69-AD98-7AD8161EAB5B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33599920"/>
              </p:ext>
            </p:extLst>
          </p:nvPr>
        </p:nvGraphicFramePr>
        <p:xfrm>
          <a:off x="0" y="1088740"/>
          <a:ext cx="9144000" cy="579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Неболчского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73515609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C:\Users\mina\Pictures\29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33741"/>
            <a:ext cx="8676964" cy="633670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ДОРОЖНЫЙ ФОНД</a:t>
            </a:r>
            <a:br>
              <a:rPr lang="ru-RU" b="1" dirty="0"/>
            </a:br>
            <a:r>
              <a:rPr lang="ru-RU" sz="3100" dirty="0" err="1"/>
              <a:t>Неболчского</a:t>
            </a:r>
            <a:r>
              <a:rPr lang="ru-RU" sz="3100" dirty="0"/>
              <a:t> сельского поселения состоит из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2F8F1-A78F-4168-AF52-B3F004D62A0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7544" y="1988840"/>
            <a:ext cx="203052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Акцизы </a:t>
            </a:r>
          </a:p>
        </p:txBody>
      </p:sp>
      <p:sp>
        <p:nvSpPr>
          <p:cNvPr id="10" name="Овал 9"/>
          <p:cNvSpPr/>
          <p:nvPr/>
        </p:nvSpPr>
        <p:spPr>
          <a:xfrm>
            <a:off x="1727684" y="3490156"/>
            <a:ext cx="4932548" cy="1379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Субсидии бюджетам городских и сельских поселений на формирование муниципальных дорожных фондов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591780" y="1988840"/>
            <a:ext cx="14041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82572" y="2473514"/>
            <a:ext cx="1240855" cy="2043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39057" y="2276872"/>
            <a:ext cx="1654901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193958" y="1592796"/>
            <a:ext cx="343838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год  -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3873,70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рублей;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год – 3725,90 тыс. рублей;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год  - 4781,90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1482806" y="4506490"/>
            <a:ext cx="1430453" cy="4572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2025 год</a:t>
            </a:r>
          </a:p>
        </p:txBody>
      </p:sp>
      <p:sp>
        <p:nvSpPr>
          <p:cNvPr id="98304" name="Выноска со стрелкой вниз 98303"/>
          <p:cNvSpPr/>
          <p:nvPr/>
        </p:nvSpPr>
        <p:spPr>
          <a:xfrm>
            <a:off x="4007730" y="4879885"/>
            <a:ext cx="1476164" cy="471627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2026 год</a:t>
            </a:r>
          </a:p>
        </p:txBody>
      </p:sp>
      <p:sp>
        <p:nvSpPr>
          <p:cNvPr id="98305" name="Выноска со стрелкой вниз 98304"/>
          <p:cNvSpPr/>
          <p:nvPr/>
        </p:nvSpPr>
        <p:spPr>
          <a:xfrm>
            <a:off x="6048164" y="4329100"/>
            <a:ext cx="1310444" cy="40599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2027 год</a:t>
            </a:r>
          </a:p>
        </p:txBody>
      </p:sp>
      <p:sp>
        <p:nvSpPr>
          <p:cNvPr id="98311" name="Прямоугольник 98310"/>
          <p:cNvSpPr/>
          <p:nvPr/>
        </p:nvSpPr>
        <p:spPr>
          <a:xfrm>
            <a:off x="1482806" y="5115698"/>
            <a:ext cx="1430453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732,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>
                <a:solidFill>
                  <a:schemeClr val="tx1"/>
                </a:solidFill>
              </a:rPr>
              <a:t>0 </a:t>
            </a:r>
            <a:r>
              <a:rPr lang="ru-RU" dirty="0" err="1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312" name="Прямоугольник 98311"/>
          <p:cNvSpPr/>
          <p:nvPr/>
        </p:nvSpPr>
        <p:spPr>
          <a:xfrm>
            <a:off x="4024790" y="5351512"/>
            <a:ext cx="1447310" cy="777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488,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>
                <a:solidFill>
                  <a:schemeClr val="tx1"/>
                </a:solidFill>
              </a:rPr>
              <a:t>0 </a:t>
            </a:r>
            <a:r>
              <a:rPr lang="ru-RU" dirty="0" err="1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313" name="Прямоугольник 98312"/>
          <p:cNvSpPr/>
          <p:nvPr/>
        </p:nvSpPr>
        <p:spPr>
          <a:xfrm>
            <a:off x="6054188" y="4822280"/>
            <a:ext cx="131044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488,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>
                <a:solidFill>
                  <a:schemeClr val="tx1"/>
                </a:solidFill>
              </a:rPr>
              <a:t>0 </a:t>
            </a:r>
            <a:r>
              <a:rPr lang="ru-RU" dirty="0" err="1">
                <a:solidFill>
                  <a:schemeClr val="tx1"/>
                </a:solidFill>
              </a:rPr>
              <a:t>тыс.рублей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64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52" y="1484784"/>
            <a:ext cx="3422380" cy="4464496"/>
          </a:xfrm>
        </p:spPr>
        <p:txBody>
          <a:bodyPr>
            <a:normAutofit/>
          </a:bodyPr>
          <a:lstStyle/>
          <a:p>
            <a:r>
              <a:rPr lang="ru-RU" sz="2000" dirty="0"/>
              <a:t>Содержание дорожной сети –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3873,70</a:t>
            </a:r>
            <a:r>
              <a:rPr lang="ru-RU" sz="2000" dirty="0"/>
              <a:t> тыс. рублей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7"/>
            <a:ext cx="6417734" cy="1260139"/>
          </a:xfrm>
        </p:spPr>
        <p:txBody>
          <a:bodyPr>
            <a:normAutofit fontScale="62500" lnSpcReduction="20000"/>
          </a:bodyPr>
          <a:lstStyle/>
          <a:p>
            <a:r>
              <a:rPr lang="ru-RU" sz="3000" b="1" dirty="0">
                <a:solidFill>
                  <a:schemeClr val="tx1"/>
                </a:solidFill>
              </a:rPr>
              <a:t>ДОРОЖНЫЙ ФОНД НЕБОЛЧСКОГО СЕЛЬСКОГО ПОСЕЛЕНИЯ</a:t>
            </a:r>
          </a:p>
          <a:p>
            <a:r>
              <a:rPr lang="ru-RU" sz="3000" dirty="0">
                <a:solidFill>
                  <a:schemeClr val="tx1"/>
                </a:solidFill>
              </a:rPr>
              <a:t>Расходы на дорожную деятельность  в 20</a:t>
            </a:r>
            <a:r>
              <a:rPr lang="en-US" sz="3000" dirty="0">
                <a:solidFill>
                  <a:schemeClr val="tx1"/>
                </a:solidFill>
              </a:rPr>
              <a:t>2</a:t>
            </a:r>
            <a:r>
              <a:rPr lang="ru-RU" sz="3000" dirty="0">
                <a:solidFill>
                  <a:schemeClr val="tx1"/>
                </a:solidFill>
              </a:rPr>
              <a:t>5 году</a:t>
            </a:r>
          </a:p>
          <a:p>
            <a:r>
              <a:rPr lang="ru-RU" dirty="0"/>
              <a:t> (дороги местного значения)</a:t>
            </a:r>
          </a:p>
          <a:p>
            <a:r>
              <a:rPr lang="ru-RU" dirty="0"/>
              <a:t>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F3B-166E-4B93-8376-0EB70044383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12876"/>
            <a:ext cx="5040560" cy="378042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50663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mina\Pictures\DVLNo7PWkAAin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76672"/>
            <a:ext cx="8280920" cy="583264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8444"/>
          </a:xfrm>
        </p:spPr>
        <p:txBody>
          <a:bodyPr>
            <a:normAutofit/>
          </a:bodyPr>
          <a:lstStyle/>
          <a:p>
            <a:r>
              <a:rPr lang="ru-RU" sz="2400" b="1" dirty="0"/>
              <a:t>Расходы на дорожную деятельность  </a:t>
            </a:r>
            <a:r>
              <a:rPr lang="ru-RU" sz="2400" b="1" dirty="0" err="1"/>
              <a:t>Неболчского</a:t>
            </a:r>
            <a:r>
              <a:rPr lang="ru-RU" sz="2400" b="1" dirty="0"/>
              <a:t> сельского поселения в 2026- 2027 годах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2026 год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677332" y="3789040"/>
            <a:ext cx="3820055" cy="2337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Содержание дорог –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3725,90 </a:t>
            </a:r>
            <a:r>
              <a:rPr lang="ru-RU" sz="2800" b="1" dirty="0" err="1">
                <a:solidFill>
                  <a:schemeClr val="tx1"/>
                </a:solidFill>
              </a:rPr>
              <a:t>тыс.рублей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2027 год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4"/>
          </p:nvPr>
        </p:nvSpPr>
        <p:spPr>
          <a:xfrm>
            <a:off x="4645025" y="3861048"/>
            <a:ext cx="3822192" cy="226511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Содержание дорог –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4781,90 </a:t>
            </a:r>
            <a:r>
              <a:rPr lang="ru-RU" sz="2800" b="1" dirty="0" err="1">
                <a:solidFill>
                  <a:schemeClr val="bg1"/>
                </a:solidFill>
              </a:rPr>
              <a:t>тыс.рублей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F3B-166E-4B93-8376-0EB70044383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36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mina\Pictures\y30632185475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8" y="528187"/>
            <a:ext cx="7620000" cy="5715000"/>
          </a:xfrm>
          <a:prstGeom prst="rect">
            <a:avLst/>
          </a:prstGeom>
          <a:noFill/>
          <a:effectLst>
            <a:softEdge rad="635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122124" y="3917308"/>
            <a:ext cx="45719" cy="12758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объектов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376772"/>
            <a:ext cx="7408333" cy="492818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Расходы </a:t>
            </a:r>
            <a:r>
              <a:rPr lang="ru-RU" b="1" dirty="0" err="1">
                <a:solidFill>
                  <a:srgbClr val="FFFF00"/>
                </a:solidFill>
              </a:rPr>
              <a:t>Неболчского</a:t>
            </a:r>
            <a:r>
              <a:rPr lang="ru-RU" b="1" dirty="0">
                <a:solidFill>
                  <a:srgbClr val="FFFF00"/>
                </a:solidFill>
              </a:rPr>
              <a:t> сельского поселения  на ЖКХ в 20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ru-RU" b="1" dirty="0">
                <a:solidFill>
                  <a:srgbClr val="FFFF00"/>
                </a:solidFill>
              </a:rPr>
              <a:t>5 году составят 10 млн. 250 тыс. 670 рублей и будут направлены на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CFEDE-1156-43B0-A7B1-116D02DBCCD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8398" y="2711224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Коммунальное хозяйство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152896" y="3354692"/>
            <a:ext cx="130159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0" name="Стрелка вниз 9"/>
          <p:cNvSpPr/>
          <p:nvPr/>
        </p:nvSpPr>
        <p:spPr>
          <a:xfrm>
            <a:off x="2740110" y="3339889"/>
            <a:ext cx="17516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30454" y="3852072"/>
            <a:ext cx="2399702" cy="24528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Выполнение мероприятий по обслуживанию объектов коммунальной инфраструктуры  – 100</a:t>
            </a:r>
            <a:r>
              <a:rPr lang="ru-RU" sz="1600" b="1" dirty="0"/>
              <a:t>,</a:t>
            </a:r>
            <a:r>
              <a:rPr lang="en-US" sz="1600" b="1" dirty="0"/>
              <a:t>00</a:t>
            </a:r>
            <a:r>
              <a:rPr lang="ru-RU" sz="1600" b="1" dirty="0"/>
              <a:t> </a:t>
            </a:r>
            <a:r>
              <a:rPr lang="ru-RU" sz="1600" dirty="0" err="1"/>
              <a:t>тыс.рублей</a:t>
            </a:r>
            <a:endParaRPr lang="ru-RU" sz="1600" dirty="0"/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2023367" y="3881694"/>
            <a:ext cx="1665379" cy="2442604"/>
          </a:xfrm>
          <a:prstGeom prst="actionButtonHome">
            <a:avLst/>
          </a:prstGeom>
          <a:solidFill>
            <a:srgbClr val="FFCC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Компенсация затрат организациям, оказывающим гражданам услуги общих отделений бань  </a:t>
            </a:r>
            <a:r>
              <a:rPr lang="ru-RU" sz="1600" b="1" dirty="0"/>
              <a:t>820,00</a:t>
            </a:r>
            <a:r>
              <a:rPr lang="ru-RU" sz="1600" dirty="0"/>
              <a:t>тыс.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10636" y="2448055"/>
            <a:ext cx="35283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Благоустройство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82951" y="3032956"/>
            <a:ext cx="3301517" cy="556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Озеленение -130,0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>
                <a:solidFill>
                  <a:schemeClr val="tx1"/>
                </a:solidFill>
              </a:rPr>
              <a:t> тыс. рублей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9677" y="3887079"/>
            <a:ext cx="3301517" cy="8092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Уборка мусора и прочие мероприятия -3848,50тыс. 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77794" y="4758083"/>
            <a:ext cx="3060340" cy="900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Уличное освещение -5225,17 тыс. рублей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296312" y="3080544"/>
            <a:ext cx="17516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88AAF8-5D98-4422-9B07-EC8809EF9F42}"/>
              </a:ext>
            </a:extLst>
          </p:cNvPr>
          <p:cNvSpPr/>
          <p:nvPr/>
        </p:nvSpPr>
        <p:spPr>
          <a:xfrm rot="20570542">
            <a:off x="3991088" y="3689878"/>
            <a:ext cx="2333948" cy="1457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ighlight>
                  <a:srgbClr val="00FF00"/>
                </a:highlight>
              </a:rPr>
              <a:t>Реализация регионального проекта «Народный бюджет- 2500,00 </a:t>
            </a:r>
            <a:r>
              <a:rPr lang="ru-RU" dirty="0" err="1">
                <a:highlight>
                  <a:srgbClr val="00FF00"/>
                </a:highlight>
              </a:rPr>
              <a:t>тыс.руб</a:t>
            </a:r>
            <a:endParaRPr lang="ru-RU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23198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3107453" y="5373146"/>
            <a:ext cx="408813" cy="340389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ru-RU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3" y="951035"/>
            <a:ext cx="8280462" cy="4762500"/>
          </a:xfrm>
          <a:prstGeom prst="rect">
            <a:avLst/>
          </a:prstGeom>
        </p:spPr>
      </p:pic>
      <p:sp>
        <p:nvSpPr>
          <p:cNvPr id="70658" name="Прямоугольник 21"/>
          <p:cNvSpPr>
            <a:spLocks noChangeArrowheads="1"/>
          </p:cNvSpPr>
          <p:nvPr/>
        </p:nvSpPr>
        <p:spPr bwMode="auto">
          <a:xfrm>
            <a:off x="467544" y="296653"/>
            <a:ext cx="8244916" cy="39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72000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Жилищно-коммунальное хозяйство, тыс. рублей</a:t>
            </a:r>
          </a:p>
        </p:txBody>
      </p:sp>
      <p:sp>
        <p:nvSpPr>
          <p:cNvPr id="93" name="Равнобедренный треугольник 92"/>
          <p:cNvSpPr/>
          <p:nvPr/>
        </p:nvSpPr>
        <p:spPr bwMode="auto">
          <a:xfrm>
            <a:off x="3311860" y="944724"/>
            <a:ext cx="2725737" cy="1323975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675" name="TextBox 94"/>
          <p:cNvSpPr txBox="1">
            <a:spLocks noChangeArrowheads="1"/>
          </p:cNvSpPr>
          <p:nvPr/>
        </p:nvSpPr>
        <p:spPr bwMode="auto">
          <a:xfrm>
            <a:off x="3599892" y="1304764"/>
            <a:ext cx="216024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endParaRPr lang="ru-RU" sz="1400" b="1" dirty="0">
              <a:latin typeface="Calibri" pitchFamily="34" charset="0"/>
            </a:endParaRPr>
          </a:p>
          <a:p>
            <a:pPr algn="ctr">
              <a:lnSpc>
                <a:spcPts val="1400"/>
              </a:lnSpc>
            </a:pPr>
            <a:endParaRPr lang="ru-RU" sz="1400" b="1" dirty="0">
              <a:latin typeface="Calibri" pitchFamily="34" charset="0"/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>
                <a:latin typeface="Calibri" pitchFamily="34" charset="0"/>
              </a:rPr>
              <a:t>Коммунальное хозяйство</a:t>
            </a:r>
            <a:endParaRPr lang="ru-RU" sz="1400" dirty="0">
              <a:latin typeface="Calibri" pitchFamily="34" charset="0"/>
            </a:endParaRPr>
          </a:p>
        </p:txBody>
      </p:sp>
      <p:cxnSp>
        <p:nvCxnSpPr>
          <p:cNvPr id="70678" name="Прямая соединительная линия 101"/>
          <p:cNvCxnSpPr>
            <a:cxnSpLocks noChangeShapeType="1"/>
            <a:stCxn id="93" idx="2"/>
          </p:cNvCxnSpPr>
          <p:nvPr/>
        </p:nvCxnSpPr>
        <p:spPr bwMode="auto">
          <a:xfrm>
            <a:off x="3311860" y="2268699"/>
            <a:ext cx="0" cy="244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79" name="Прямая соединительная линия 102"/>
          <p:cNvCxnSpPr>
            <a:cxnSpLocks noChangeShapeType="1"/>
          </p:cNvCxnSpPr>
          <p:nvPr/>
        </p:nvCxnSpPr>
        <p:spPr bwMode="auto">
          <a:xfrm>
            <a:off x="3224213" y="4073525"/>
            <a:ext cx="1587" cy="24558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80" name="Прямая соединительная линия 108"/>
          <p:cNvCxnSpPr>
            <a:cxnSpLocks noChangeShapeType="1"/>
          </p:cNvCxnSpPr>
          <p:nvPr/>
        </p:nvCxnSpPr>
        <p:spPr bwMode="auto">
          <a:xfrm>
            <a:off x="493713" y="6519863"/>
            <a:ext cx="27384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5" name="Равнобедренный треугольник 144"/>
          <p:cNvSpPr/>
          <p:nvPr/>
        </p:nvSpPr>
        <p:spPr bwMode="auto">
          <a:xfrm>
            <a:off x="143508" y="1736812"/>
            <a:ext cx="2400300" cy="1323975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686" name="TextBox 146"/>
          <p:cNvSpPr txBox="1">
            <a:spLocks noChangeArrowheads="1"/>
          </p:cNvSpPr>
          <p:nvPr/>
        </p:nvSpPr>
        <p:spPr bwMode="auto">
          <a:xfrm>
            <a:off x="467544" y="2672916"/>
            <a:ext cx="1908212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400" b="1" dirty="0">
                <a:latin typeface="Calibri" pitchFamily="34" charset="0"/>
              </a:rPr>
              <a:t>Благоустройство</a:t>
            </a:r>
          </a:p>
          <a:p>
            <a:pPr algn="ctr">
              <a:lnSpc>
                <a:spcPts val="1000"/>
              </a:lnSpc>
            </a:pPr>
            <a:endParaRPr lang="ru-RU" sz="1400" dirty="0">
              <a:latin typeface="Calibri" pitchFamily="34" charset="0"/>
            </a:endParaRPr>
          </a:p>
        </p:txBody>
      </p:sp>
      <p:cxnSp>
        <p:nvCxnSpPr>
          <p:cNvPr id="70689" name="Прямая соединительная линия 149"/>
          <p:cNvCxnSpPr>
            <a:cxnSpLocks noChangeShapeType="1"/>
            <a:stCxn id="145" idx="2"/>
          </p:cNvCxnSpPr>
          <p:nvPr/>
        </p:nvCxnSpPr>
        <p:spPr bwMode="auto">
          <a:xfrm>
            <a:off x="143508" y="3060787"/>
            <a:ext cx="0" cy="244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90" name="Прямая соединительная линия 150"/>
          <p:cNvCxnSpPr>
            <a:cxnSpLocks noChangeShapeType="1"/>
          </p:cNvCxnSpPr>
          <p:nvPr/>
        </p:nvCxnSpPr>
        <p:spPr bwMode="auto">
          <a:xfrm>
            <a:off x="5783263" y="3492500"/>
            <a:ext cx="1587" cy="24558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691" name="Прямая соединительная линия 151"/>
          <p:cNvCxnSpPr>
            <a:cxnSpLocks noChangeShapeType="1"/>
          </p:cNvCxnSpPr>
          <p:nvPr/>
        </p:nvCxnSpPr>
        <p:spPr bwMode="auto">
          <a:xfrm>
            <a:off x="3383868" y="6021288"/>
            <a:ext cx="24066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Скругленный прямоугольник 75"/>
          <p:cNvSpPr/>
          <p:nvPr/>
        </p:nvSpPr>
        <p:spPr bwMode="auto">
          <a:xfrm>
            <a:off x="6239470" y="962725"/>
            <a:ext cx="2376264" cy="8280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latin typeface="Calibri" pitchFamily="34" charset="0"/>
              </a:rPr>
              <a:t>2027 год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Calibri" pitchFamily="34" charset="0"/>
              </a:rPr>
              <a:t>5365,14</a:t>
            </a:r>
          </a:p>
        </p:txBody>
      </p:sp>
      <p:sp>
        <p:nvSpPr>
          <p:cNvPr id="162" name="Стрелка вправо 161"/>
          <p:cNvSpPr/>
          <p:nvPr/>
        </p:nvSpPr>
        <p:spPr bwMode="auto">
          <a:xfrm rot="1155958">
            <a:off x="2410440" y="1648978"/>
            <a:ext cx="1697511" cy="280116"/>
          </a:xfrm>
          <a:prstGeom prst="rightArrow">
            <a:avLst>
              <a:gd name="adj1" fmla="val 50000"/>
              <a:gd name="adj2" fmla="val 127778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0" hangingPunct="0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01451" y="908720"/>
            <a:ext cx="2043280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latin typeface="Calibri" pitchFamily="34" charset="0"/>
              </a:rPr>
              <a:t>2026 год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latin typeface="Calibri" pitchFamily="34" charset="0"/>
              </a:rPr>
              <a:t>5944,16</a:t>
            </a:r>
          </a:p>
        </p:txBody>
      </p:sp>
      <p:sp>
        <p:nvSpPr>
          <p:cNvPr id="48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BBD08-042E-4EFE-9310-92BAE9C956B2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832140" y="1916832"/>
            <a:ext cx="3095836" cy="900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Благоустройство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969276" y="3068960"/>
            <a:ext cx="1231016" cy="46805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1478,50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427602" y="3151351"/>
            <a:ext cx="1347183" cy="504056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2939,64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984473" y="3681028"/>
            <a:ext cx="1368152" cy="20522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Озеленение, уборка мусора на территории  поселения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740352" y="3897052"/>
            <a:ext cx="1008112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Уличное освещение</a:t>
            </a:r>
          </a:p>
        </p:txBody>
      </p:sp>
      <p:sp>
        <p:nvSpPr>
          <p:cNvPr id="12" name="Стрелка влево 11"/>
          <p:cNvSpPr/>
          <p:nvPr/>
        </p:nvSpPr>
        <p:spPr>
          <a:xfrm rot="19521100">
            <a:off x="5117844" y="1630902"/>
            <a:ext cx="1252700" cy="269924"/>
          </a:xfrm>
          <a:prstGeom prst="leftArrow">
            <a:avLst>
              <a:gd name="adj1" fmla="val 42994"/>
              <a:gd name="adj2" fmla="val 127825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748987" y="2814791"/>
            <a:ext cx="914400" cy="25224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Компенсация затрат организациям, оказывающим гражданам услуги общих отделений бань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215516" y="3140968"/>
            <a:ext cx="1451180" cy="46805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1478,50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787152" y="3115347"/>
            <a:ext cx="1332148" cy="576064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3518,66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3379" y="3655555"/>
            <a:ext cx="1296144" cy="21962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Озеленение, уборка мусора на территории  поселения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952496" y="3697659"/>
            <a:ext cx="900100" cy="12024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</a:rPr>
              <a:t>Уличное освещение</a:t>
            </a: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4106631" y="2298973"/>
            <a:ext cx="1252700" cy="540060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820,00</a:t>
            </a:r>
          </a:p>
        </p:txBody>
      </p:sp>
      <p:sp>
        <p:nvSpPr>
          <p:cNvPr id="31" name="Прямоугольник с двумя вырезанными противолежащими углами 21"/>
          <p:cNvSpPr/>
          <p:nvPr/>
        </p:nvSpPr>
        <p:spPr>
          <a:xfrm>
            <a:off x="3383868" y="5507516"/>
            <a:ext cx="45719" cy="45719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6732"/>
            <a:ext cx="8604956" cy="53285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CFEDE-1156-43B0-A7B1-116D02DBCCD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640960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Образование </a:t>
            </a:r>
            <a:r>
              <a:rPr lang="ru-RU" dirty="0"/>
              <a:t>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15616" y="872716"/>
            <a:ext cx="7236804" cy="10441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Расходы  бюджета  </a:t>
            </a:r>
            <a:r>
              <a:rPr lang="ru-RU" b="1" dirty="0" err="1"/>
              <a:t>Неболчского</a:t>
            </a:r>
            <a:r>
              <a:rPr lang="ru-RU" b="1" dirty="0"/>
              <a:t>  сельского  поселения  по  подразделу  «Молодежная политика и оздоровление детей»  на проведение  мероприятий составляет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251520" y="2240868"/>
            <a:ext cx="3240360" cy="3276364"/>
          </a:xfrm>
          <a:prstGeom prst="irregularSeal2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5 год  3,90 тыс. рублей</a:t>
            </a:r>
          </a:p>
        </p:txBody>
      </p:sp>
      <p:sp>
        <p:nvSpPr>
          <p:cNvPr id="7" name="Пятно 2 6"/>
          <p:cNvSpPr/>
          <p:nvPr/>
        </p:nvSpPr>
        <p:spPr>
          <a:xfrm rot="20450144">
            <a:off x="6444208" y="1988840"/>
            <a:ext cx="2520280" cy="295232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2027 год – 3,90 тыс. рублей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3779912" y="3969060"/>
            <a:ext cx="2916324" cy="2174540"/>
          </a:xfrm>
          <a:prstGeom prst="irregularSeal1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2026 год – 3,90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86642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694390" y="199425"/>
            <a:ext cx="5810250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spc="40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Rasa Medium"/>
              </a:rPr>
              <a:t>Культура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93091" y="676895"/>
            <a:ext cx="6406525" cy="1757548"/>
          </a:xfrm>
          <a:prstGeom prst="roundRect">
            <a:avLst>
              <a:gd name="adj" fmla="val 16984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Предусмотрено в 2025-2027 годах – 23,00 </a:t>
            </a:r>
            <a:r>
              <a:rPr lang="ru-RU" sz="16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Arial" pitchFamily="34" charset="0"/>
              </a:rPr>
              <a:t>: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362" name="AutoShape 2" descr="https://cdn-icons-png.flaticon.com/512/5255/525583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7" name="AutoShape 7" descr="https://cdn-icons-png.flaticon.com/512/7757/775783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9" name="AutoShape 5" descr="https://cdn-icons-png.flaticon.com/512/4757/475753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dostupnaya-strana.ru/userfiles/%D0%91%D0%9B%D0%9E%D0%93/6%20-%20Copy%205.png"/>
          <p:cNvPicPr>
            <a:picLocks noChangeAspect="1" noChangeArrowheads="1"/>
          </p:cNvPicPr>
          <p:nvPr/>
        </p:nvPicPr>
        <p:blipFill>
          <a:blip r:embed="rId2" cstate="print"/>
          <a:srcRect b="19030"/>
          <a:stretch>
            <a:fillRect/>
          </a:stretch>
        </p:blipFill>
        <p:spPr bwMode="auto">
          <a:xfrm>
            <a:off x="267289" y="482600"/>
            <a:ext cx="2062799" cy="183726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2766947" y="2623101"/>
            <a:ext cx="4821384" cy="357922"/>
          </a:xfrm>
          <a:prstGeom prst="rect">
            <a:avLst/>
          </a:prstGeom>
        </p:spPr>
        <p:txBody>
          <a:bodyPr wrap="square" lIns="80140" tIns="40070" rIns="80140" bIns="40070">
            <a:spAutoFit/>
          </a:bodyPr>
          <a:lstStyle/>
          <a:p>
            <a:pPr lvl="0" algn="ctr"/>
            <a:r>
              <a:rPr lang="ru-RU" b="1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ФИЗИЧЕСКАЯ КУЛЬТУРА И СПОРТ</a:t>
            </a:r>
          </a:p>
        </p:txBody>
      </p:sp>
      <p:pic>
        <p:nvPicPr>
          <p:cNvPr id="1026" name="Picture 2" descr="http://novickoe.partizansky.ru/foto_albom/f232d76292b62287082af9b3d810d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3123211"/>
            <a:ext cx="1330038" cy="7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kt.eportfolio.kz/media/usr/None/33_UwUI1T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5" y="4108895"/>
            <a:ext cx="887335" cy="7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hool19.edu-nv.ru/files/administrator.school19_edu_nv_ru/%D0%9D%D0%BE%D0%B2%D0%BE%D1%81%D1%82%D0%B8/2021/%D0%90%D0%BF%D1%80%D0%B5%D0%BB%D1%8C/0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6" y="5260769"/>
            <a:ext cx="1330035" cy="6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627784" y="3835202"/>
            <a:ext cx="5360280" cy="510607"/>
          </a:xfrm>
          <a:prstGeom prst="roundRect">
            <a:avLst>
              <a:gd name="adj" fmla="val 2396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0" tIns="40070" rIns="80140" bIns="4007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Предусмотрено в 2025-2027 годах – 12,60 </a:t>
            </a:r>
            <a:r>
              <a:rPr lang="ru-RU" sz="16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тыс.рублей</a:t>
            </a:r>
            <a:endParaRPr lang="ru-RU" sz="1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"/>
    </mc:Choice>
    <mc:Fallback xmlns="">
      <p:transition spd="slow" advTm="620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212976"/>
            <a:ext cx="4286250" cy="28575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412776"/>
            <a:ext cx="4286250" cy="284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dirty="0"/>
              <a:t>Социальная политика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F5067-4084-4E68-B7A8-7F79778BC05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95536" y="2276872"/>
            <a:ext cx="3852428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Доплаты к пенсиям муниципальных служащих  в 2025 году –293,70 тыс.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7604" y="1088740"/>
            <a:ext cx="6768752" cy="9864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Расходы </a:t>
            </a:r>
            <a:r>
              <a:rPr lang="ru-RU" b="1" dirty="0" err="1">
                <a:solidFill>
                  <a:srgbClr val="FFFF00"/>
                </a:solidFill>
              </a:rPr>
              <a:t>Неболчского</a:t>
            </a:r>
            <a:r>
              <a:rPr lang="ru-RU" b="1" dirty="0">
                <a:solidFill>
                  <a:srgbClr val="FFFF00"/>
                </a:solidFill>
              </a:rPr>
              <a:t> сельского поселения на пенсионное обеспечение в 20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ru-RU" b="1" dirty="0">
                <a:solidFill>
                  <a:srgbClr val="FFFF00"/>
                </a:solidFill>
              </a:rPr>
              <a:t>5-2027 годах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608004" y="4509120"/>
            <a:ext cx="280831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2026 год -  293,70 тыс. рублей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868144" y="5589240"/>
            <a:ext cx="2844316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2027 год  -  293,70 0тыс.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825044"/>
            <a:ext cx="4392488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Доплаты к пенсиям муниципальных служащих  составит:</a:t>
            </a:r>
          </a:p>
        </p:txBody>
      </p:sp>
    </p:spTree>
    <p:extLst>
      <p:ext uri="{BB962C8B-B14F-4D97-AF65-F5344CB8AC3E}">
        <p14:creationId xmlns:p14="http://schemas.microsoft.com/office/powerpoint/2010/main" val="4201909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bject 11"/>
          <p:cNvSpPr txBox="1">
            <a:spLocks noChangeArrowheads="1"/>
          </p:cNvSpPr>
          <p:nvPr/>
        </p:nvSpPr>
        <p:spPr bwMode="auto">
          <a:xfrm>
            <a:off x="2880423" y="846409"/>
            <a:ext cx="625951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41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Правительство Новгородской области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4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region.adm.nov.ru</a:t>
            </a:r>
            <a:endParaRPr lang="ru-RU" altLang="ru-RU" sz="1000" dirty="0"/>
          </a:p>
          <a:p>
            <a:pPr>
              <a:lnSpc>
                <a:spcPts val="1300"/>
              </a:lnSpc>
              <a:spcBef>
                <a:spcPts val="13"/>
              </a:spcBef>
              <a:buFontTx/>
              <a:buNone/>
            </a:pPr>
            <a:endParaRPr lang="ru-RU" altLang="ru-RU" sz="13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Министерство финансов Новгородской области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u="sng" dirty="0" err="1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www</a:t>
            </a:r>
            <a:r>
              <a:rPr lang="ru-RU" altLang="ru-RU" sz="1400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.</a:t>
            </a:r>
            <a:r>
              <a:rPr lang="en-US" altLang="ru-RU" sz="1400" u="sng" dirty="0" err="1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novkfo</a:t>
            </a:r>
            <a:r>
              <a:rPr lang="en-US" altLang="ru-RU" sz="1400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.</a:t>
            </a:r>
            <a:r>
              <a:rPr lang="ru-RU" altLang="ru-RU" sz="1400" u="sng" dirty="0" err="1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ru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>
              <a:lnSpc>
                <a:spcPts val="850"/>
              </a:lnSpc>
              <a:spcBef>
                <a:spcPts val="25"/>
              </a:spcBef>
              <a:buFontTx/>
              <a:buNone/>
            </a:pPr>
            <a:endParaRPr lang="ru-RU" altLang="ru-RU" sz="800" dirty="0"/>
          </a:p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Министерство социальной защиты населения Новгородской области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4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sockomitet-nov.ru</a:t>
            </a:r>
            <a:endParaRPr lang="ru-RU" altLang="ru-RU" sz="1000" dirty="0"/>
          </a:p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endParaRPr lang="ru-RU" altLang="ru-RU" sz="13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Электронный портал государственных услуг для физических и юридических лиц </a:t>
            </a:r>
            <a:r>
              <a:rPr lang="ru-RU" altLang="ru-RU" sz="1400" u="sng" dirty="0">
                <a:solidFill>
                  <a:srgbClr val="0000FF"/>
                </a:solidFill>
                <a:cs typeface="Times New Roman" panose="02020603050405020304" pitchFamily="18" charset="0"/>
                <a:hlinkClick r:id="rId3"/>
              </a:rPr>
              <a:t>www.gosuslugi.ru</a:t>
            </a:r>
            <a:endParaRPr lang="ru-RU" altLang="ru-RU" sz="14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Официальный сайт  Российской Федерации для размещения информации о проведении торгов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u="sng" dirty="0">
                <a:solidFill>
                  <a:srgbClr val="0000FF"/>
                </a:solidFill>
                <a:cs typeface="Times New Roman" panose="02020603050405020304" pitchFamily="18" charset="0"/>
                <a:hlinkClick r:id="rId4"/>
              </a:rPr>
              <a:t>www.torgi.gov.ru</a:t>
            </a:r>
            <a:endParaRPr lang="ru-RU" altLang="ru-RU" sz="1400" dirty="0"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ct val="0"/>
              </a:spcBef>
              <a:buFontTx/>
              <a:buNone/>
            </a:pPr>
            <a:endParaRPr lang="ru-RU" altLang="ru-RU" sz="1200" dirty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Новгородская областная Дума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400" u="sng" dirty="0">
                <a:solidFill>
                  <a:srgbClr val="0000FF"/>
                </a:solidFill>
                <a:cs typeface="Times New Roman" panose="02020603050405020304" pitchFamily="18" charset="0"/>
              </a:rPr>
              <a:t>duma.niac.ru</a:t>
            </a:r>
            <a:endParaRPr lang="ru-RU" altLang="ru-RU" sz="700" dirty="0"/>
          </a:p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Единый портал бюджетной системы «Электронный бюджет»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u="sng" dirty="0">
                <a:solidFill>
                  <a:srgbClr val="0000FF"/>
                </a:solidFill>
                <a:cs typeface="Times New Roman" panose="02020603050405020304" pitchFamily="18" charset="0"/>
                <a:hlinkClick r:id="rId5"/>
              </a:rPr>
              <a:t>www.bus.gov.ru</a:t>
            </a:r>
            <a:endParaRPr lang="ru-RU" altLang="ru-RU" sz="14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anose="02020603050405020304" pitchFamily="18" charset="0"/>
              </a:rPr>
              <a:t>Официальный сайт Администрации </a:t>
            </a:r>
            <a:r>
              <a:rPr lang="ru-RU" altLang="ru-RU" sz="1400" dirty="0" err="1">
                <a:cs typeface="Times New Roman" panose="02020603050405020304" pitchFamily="18" charset="0"/>
              </a:rPr>
              <a:t>Неболчского</a:t>
            </a:r>
            <a:r>
              <a:rPr lang="ru-RU" altLang="ru-RU" sz="1400" dirty="0">
                <a:cs typeface="Times New Roman" panose="02020603050405020304" pitchFamily="18" charset="0"/>
              </a:rPr>
              <a:t> сельского поселения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u="sng" dirty="0">
              <a:solidFill>
                <a:srgbClr val="6600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u="sng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nebolchi-adm.ru</a:t>
            </a:r>
          </a:p>
        </p:txBody>
      </p:sp>
      <p:pic>
        <p:nvPicPr>
          <p:cNvPr id="56325" name="Picture 5" descr="C:\Documents and Settings\sidav_470\Рабочий стол\screen\region.adm.nov.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025" y="720012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6" name="Picture 6" descr="C:\Documents and Settings\sidav_470\Рабочий стол\screen\www.novkfo.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5688" y="1438111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7" name="Picture 7" descr="C:\Documents and Settings\sidav_470\Рабочий стол\screen\sockomitet-nov.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6434" y="2143394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8" name="Picture 8" descr="C:\Documents and Settings\sidav_470\Рабочий стол\screen\www.gosuslugi.r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5085" y="2862697"/>
            <a:ext cx="1980000" cy="79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29" name="Picture 9" descr="C:\Documents and Settings\sidav_470\Рабочий стол\screen\www.torgi.gov.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8042" y="3654697"/>
            <a:ext cx="1980000" cy="648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30" name="Picture 10" descr="C:\Documents and Settings\sidav_470\Рабочий стол\screen\duma.niac.r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720" y="4302945"/>
            <a:ext cx="1980000" cy="792000"/>
          </a:xfrm>
          <a:prstGeom prst="rect">
            <a:avLst/>
          </a:prstGeom>
          <a:noFill/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56331" name="Picture 11" descr="C:\Documents and Settings\sidav_470\Рабочий стол\screen\www.bus.gov.ru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5688" y="5085272"/>
            <a:ext cx="1980000" cy="79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7950" y="179388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Открытые государственные информационные ресурсы</a:t>
            </a:r>
            <a:endParaRPr lang="ru-RU" sz="28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76811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575425"/>
            <a:ext cx="2133600" cy="18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96824-57DE-4602-AE43-3E2D204FE3B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99" y="5877272"/>
            <a:ext cx="1821921" cy="792088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7805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0" y="260648"/>
            <a:ext cx="9144000" cy="108012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 бюджета сельского поселения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9156D-D2A9-4B72-9E0D-12F44922BFAD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algn="ctr"/>
            <a:r>
              <a:rPr lang="ru-RU" sz="32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Составление проекта  бюджета сельского поселения основывается на:</a:t>
            </a:r>
            <a:endParaRPr lang="ru-RU" sz="32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988332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3275856" y="2420888"/>
            <a:ext cx="2808312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6120172" y="2420888"/>
            <a:ext cx="2808312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988332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социально-экономического развития сельского поселения</a:t>
            </a: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3275856" y="3356992"/>
            <a:ext cx="2844316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и бюджетной политики</a:t>
            </a: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6120172" y="3356992"/>
            <a:ext cx="2772308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программах сельского поселения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1"/>
          <p:cNvSpPr>
            <a:spLocks noChangeArrowheads="1"/>
          </p:cNvSpPr>
          <p:nvPr/>
        </p:nvSpPr>
        <p:spPr bwMode="auto">
          <a:xfrm>
            <a:off x="395288" y="1052513"/>
            <a:ext cx="849719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Адрес: </a:t>
            </a:r>
          </a:p>
          <a:p>
            <a:pPr algn="r"/>
            <a:r>
              <a:rPr lang="ru-RU" dirty="0">
                <a:latin typeface="Calibri" pitchFamily="34" charset="0"/>
              </a:rPr>
              <a:t>174755,  п. Неболчи, ул.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Советская, д.3</a:t>
            </a:r>
            <a:endParaRPr lang="ru-RU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Телефон / факс:                                   </a:t>
            </a:r>
            <a:r>
              <a:rPr lang="ru-RU" dirty="0">
                <a:latin typeface="Calibri" pitchFamily="34" charset="0"/>
              </a:rPr>
              <a:t>(81668) 65-599,(81668) 65-659</a:t>
            </a:r>
          </a:p>
          <a:p>
            <a:r>
              <a:rPr lang="en-US" sz="2400" b="1" dirty="0">
                <a:latin typeface="Calibri" pitchFamily="34" charset="0"/>
              </a:rPr>
              <a:t>E-mail:</a:t>
            </a:r>
            <a:r>
              <a:rPr lang="ru-RU" sz="2400" b="1" dirty="0">
                <a:latin typeface="Calibri" pitchFamily="34" charset="0"/>
              </a:rPr>
              <a:t>                                                          </a:t>
            </a:r>
            <a:r>
              <a:rPr lang="en-US" sz="2400" u="sng" dirty="0" err="1">
                <a:hlinkClick r:id="rId3"/>
              </a:rPr>
              <a:t>neboloi</a:t>
            </a:r>
            <a:r>
              <a:rPr lang="ru-RU" sz="2400" u="sng" dirty="0">
                <a:hlinkClick r:id="rId3"/>
              </a:rPr>
              <a:t>@</a:t>
            </a:r>
            <a:r>
              <a:rPr lang="en-US" sz="2400" u="sng" dirty="0" err="1">
                <a:hlinkClick r:id="rId3"/>
              </a:rPr>
              <a:t>yandex</a:t>
            </a:r>
            <a:r>
              <a:rPr lang="ru-RU" sz="2400" u="sng" dirty="0">
                <a:hlinkClick r:id="rId3"/>
              </a:rPr>
              <a:t>.</a:t>
            </a:r>
            <a:r>
              <a:rPr lang="en-US" sz="2400" u="sng" dirty="0" err="1">
                <a:hlinkClick r:id="rId3"/>
              </a:rPr>
              <a:t>ru</a:t>
            </a:r>
            <a:endParaRPr lang="ru-RU" sz="2400" dirty="0"/>
          </a:p>
          <a:p>
            <a:endParaRPr lang="ru-RU" b="1" dirty="0">
              <a:latin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</a:rPr>
              <a:t>Режим работы:                                  </a:t>
            </a:r>
            <a:r>
              <a:rPr lang="ru-RU" dirty="0" err="1">
                <a:latin typeface="Calibri" pitchFamily="34" charset="0"/>
              </a:rPr>
              <a:t>пн-пт</a:t>
            </a:r>
            <a:r>
              <a:rPr lang="ru-RU" dirty="0">
                <a:latin typeface="Calibri" pitchFamily="34" charset="0"/>
              </a:rPr>
              <a:t> с 8:00 до 17:00, выходной </a:t>
            </a:r>
            <a:r>
              <a:rPr lang="ru-RU" dirty="0" err="1">
                <a:latin typeface="Calibri" pitchFamily="34" charset="0"/>
              </a:rPr>
              <a:t>сб</a:t>
            </a:r>
            <a:r>
              <a:rPr lang="ru-RU" dirty="0">
                <a:latin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</a:rPr>
              <a:t>вс</a:t>
            </a:r>
            <a:r>
              <a:rPr lang="ru-RU" dirty="0">
                <a:latin typeface="Calibri" pitchFamily="34" charset="0"/>
              </a:rPr>
              <a:t> 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06363"/>
            <a:ext cx="9144000" cy="549757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Администрация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Неболчского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сельского поселения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B14C-8559-4F42-85F2-9664DAE74429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163844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>
                <a:latin typeface="Calibri" pitchFamily="34" charset="0"/>
              </a:rPr>
              <a:t>©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ru-RU" sz="1600" b="1" dirty="0">
                <a:latin typeface="Calibri" pitchFamily="34" charset="0"/>
              </a:rPr>
              <a:t>Администрация </a:t>
            </a:r>
            <a:r>
              <a:rPr lang="ru-RU" sz="1600" b="1" dirty="0" err="1">
                <a:latin typeface="Calibri" pitchFamily="34" charset="0"/>
              </a:rPr>
              <a:t>Неболчского</a:t>
            </a:r>
            <a:r>
              <a:rPr lang="ru-RU" sz="1600" b="1" dirty="0">
                <a:latin typeface="Calibri" pitchFamily="34" charset="0"/>
              </a:rPr>
              <a:t> сельского поселения  2024г.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8" y="1452563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3088" y="2244725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963" y="3017838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0425" y="3848100"/>
            <a:ext cx="711200" cy="712788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300" y="4651375"/>
            <a:ext cx="712788" cy="711200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7763" y="5505450"/>
            <a:ext cx="712787" cy="711200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2296" name="object 9"/>
          <p:cNvSpPr txBox="1">
            <a:spLocks noChangeArrowheads="1"/>
          </p:cNvSpPr>
          <p:nvPr/>
        </p:nvSpPr>
        <p:spPr bwMode="auto">
          <a:xfrm>
            <a:off x="755650" y="1435100"/>
            <a:ext cx="77771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Утверждение бюджета очередного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(законодательные, представительные органы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100"/>
              </a:lnSpc>
              <a:spcBef>
                <a:spcPts val="25"/>
              </a:spcBef>
              <a:buFontTx/>
              <a:buNone/>
            </a:pPr>
            <a:endParaRPr lang="ru-RU" altLang="ru-RU" sz="11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Исполнение бюджета в текущем году </a:t>
            </a: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(органы исполнительной власти; местная администрация, финансовые органы)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650"/>
              </a:lnSpc>
              <a:spcBef>
                <a:spcPts val="25"/>
              </a:spcBef>
              <a:buFontTx/>
              <a:buNone/>
            </a:pPr>
            <a:endParaRPr lang="ru-RU" altLang="ru-RU" sz="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6FC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Формирование отчета об исполнении бюджета предыдущего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(органы исполнительной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400"/>
              </a:lnSpc>
              <a:spcBef>
                <a:spcPts val="5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    Утверждение отчета об исполнении бюджета предыдущего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     (законодательные, представительные органы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200"/>
              </a:lnSpc>
              <a:spcBef>
                <a:spcPts val="13"/>
              </a:spcBef>
              <a:buFontTx/>
              <a:buNone/>
            </a:pPr>
            <a:endParaRPr lang="ru-RU" altLang="ru-RU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        Составление проекта бюджета очередного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          (органы исполнительной власти)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eaLnBrk="1" hangingPunct="1"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/>
          </a:p>
          <a:p>
            <a:pPr eaLnBrk="1" hangingPunct="1">
              <a:lnSpc>
                <a:spcPts val="1200"/>
              </a:lnSpc>
              <a:spcBef>
                <a:spcPts val="38"/>
              </a:spcBef>
              <a:buFontTx/>
              <a:buNone/>
            </a:pPr>
            <a:endParaRPr lang="ru-RU" altLang="ru-RU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6FC0"/>
                </a:solidFill>
                <a:cs typeface="Times New Roman" panose="02020603050405020304" pitchFamily="18" charset="0"/>
              </a:rPr>
              <a:t>             Рассмотрение проекта бюджета очередного года</a:t>
            </a:r>
            <a:endParaRPr lang="ru-RU" altLang="ru-RU" sz="2000">
              <a:cs typeface="Times New Roman" panose="02020603050405020304" pitchFamily="18" charset="0"/>
            </a:endParaRPr>
          </a:p>
          <a:p>
            <a:pPr eaLnBrk="1" hangingPunct="1">
              <a:spcBef>
                <a:spcPts val="25"/>
              </a:spcBef>
              <a:buFontTx/>
              <a:buNone/>
            </a:pPr>
            <a:r>
              <a:rPr lang="ru-RU" altLang="ru-RU" sz="1400">
                <a:solidFill>
                  <a:srgbClr val="006FC0"/>
                </a:solidFill>
                <a:cs typeface="Times New Roman" panose="02020603050405020304" pitchFamily="18" charset="0"/>
              </a:rPr>
              <a:t>                     (законодательные, представительные органы власти)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650" y="1771650"/>
            <a:ext cx="280988" cy="2255838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238" y="3960813"/>
            <a:ext cx="904875" cy="2027237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2299" name="object 11"/>
          <p:cNvSpPr txBox="1">
            <a:spLocks/>
          </p:cNvSpPr>
          <p:nvPr/>
        </p:nvSpPr>
        <p:spPr bwMode="auto">
          <a:xfrm>
            <a:off x="5341938" y="1392238"/>
            <a:ext cx="36750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 бюджете на очередной финансовый год и плановый период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2300" name="object 11"/>
          <p:cNvSpPr txBox="1">
            <a:spLocks/>
          </p:cNvSpPr>
          <p:nvPr/>
        </p:nvSpPr>
        <p:spPr bwMode="auto">
          <a:xfrm>
            <a:off x="4976813" y="2424113"/>
            <a:ext cx="40671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2301" name="object 11"/>
          <p:cNvSpPr txBox="1">
            <a:spLocks/>
          </p:cNvSpPr>
          <p:nvPr/>
        </p:nvSpPr>
        <p:spPr bwMode="auto">
          <a:xfrm>
            <a:off x="5184775" y="4238625"/>
            <a:ext cx="3530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принятие решения об исполнении бюджета за отчетный финансовый год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12302" name="object 11"/>
          <p:cNvSpPr txBox="1">
            <a:spLocks/>
          </p:cNvSpPr>
          <p:nvPr/>
        </p:nvSpPr>
        <p:spPr bwMode="auto">
          <a:xfrm>
            <a:off x="4976813" y="5105400"/>
            <a:ext cx="34559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cs typeface="Times New Roman" panose="02020603050405020304" pitchFamily="18" charset="0"/>
              </a:rPr>
              <a:t>подготовка экономического обоснования доходов и расходов бюджета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2231" y="489744"/>
            <a:ext cx="9144000" cy="93662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fontAlgn="auto" hangingPunct="1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2304" name="Номер слайда 22"/>
          <p:cNvSpPr>
            <a:spLocks noGrp="1"/>
          </p:cNvSpPr>
          <p:nvPr>
            <p:ph type="sldNum" sz="quarter" idx="12"/>
          </p:nvPr>
        </p:nvSpPr>
        <p:spPr bwMode="auto">
          <a:xfrm>
            <a:off x="6767513" y="6519863"/>
            <a:ext cx="2133600" cy="18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8B30F5-748A-45E3-85EE-3DA237264711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21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2"/>
          <p:cNvSpPr>
            <a:spLocks/>
          </p:cNvSpPr>
          <p:nvPr/>
        </p:nvSpPr>
        <p:spPr bwMode="auto">
          <a:xfrm>
            <a:off x="7634288" y="3213100"/>
            <a:ext cx="0" cy="141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" y="142112"/>
              </a:cxn>
            </a:cxnLst>
            <a:rect l="0" t="0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2" name="object 3"/>
          <p:cNvSpPr>
            <a:spLocks/>
          </p:cNvSpPr>
          <p:nvPr/>
        </p:nvSpPr>
        <p:spPr bwMode="auto">
          <a:xfrm>
            <a:off x="4519613" y="2303463"/>
            <a:ext cx="4762" cy="579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80" y="579119"/>
              </a:cxn>
            </a:cxnLst>
            <a:rect l="0" t="0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3" name="object 4"/>
          <p:cNvSpPr>
            <a:spLocks/>
          </p:cNvSpPr>
          <p:nvPr/>
        </p:nvSpPr>
        <p:spPr bwMode="auto">
          <a:xfrm>
            <a:off x="1684338" y="2216150"/>
            <a:ext cx="2840037" cy="579438"/>
          </a:xfrm>
          <a:custGeom>
            <a:avLst/>
            <a:gdLst/>
            <a:ahLst/>
            <a:cxnLst>
              <a:cxn ang="0">
                <a:pos x="0" y="579120"/>
              </a:cxn>
              <a:cxn ang="0">
                <a:pos x="0" y="289560"/>
              </a:cxn>
              <a:cxn ang="0">
                <a:pos x="2840482" y="289560"/>
              </a:cxn>
              <a:cxn ang="0">
                <a:pos x="2840482" y="0"/>
              </a:cxn>
            </a:cxnLst>
            <a:rect l="0" t="0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4" name="object 5"/>
          <p:cNvSpPr>
            <a:spLocks/>
          </p:cNvSpPr>
          <p:nvPr/>
        </p:nvSpPr>
        <p:spPr bwMode="auto">
          <a:xfrm>
            <a:off x="4524375" y="3302000"/>
            <a:ext cx="0" cy="74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3533"/>
              </a:cxn>
            </a:cxnLst>
            <a:rect l="0" t="0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5" name="object 7"/>
          <p:cNvSpPr>
            <a:spLocks/>
          </p:cNvSpPr>
          <p:nvPr/>
        </p:nvSpPr>
        <p:spPr bwMode="auto">
          <a:xfrm>
            <a:off x="7832725" y="3284538"/>
            <a:ext cx="0" cy="261937"/>
          </a:xfrm>
          <a:custGeom>
            <a:avLst/>
            <a:gdLst/>
            <a:ahLst/>
            <a:cxnLst>
              <a:cxn ang="0">
                <a:pos x="0" y="260857"/>
              </a:cxn>
              <a:cxn ang="0">
                <a:pos x="0" y="0"/>
              </a:cxn>
            </a:cxnLst>
            <a:rect l="0" t="0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6" name="object 8"/>
          <p:cNvSpPr>
            <a:spLocks/>
          </p:cNvSpPr>
          <p:nvPr/>
        </p:nvSpPr>
        <p:spPr bwMode="auto">
          <a:xfrm>
            <a:off x="1692275" y="3040063"/>
            <a:ext cx="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33400"/>
              </a:cxn>
            </a:cxnLst>
            <a:rect l="0" t="0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7" name="object 9"/>
          <p:cNvSpPr>
            <a:spLocks noChangeArrowheads="1"/>
          </p:cNvSpPr>
          <p:nvPr/>
        </p:nvSpPr>
        <p:spPr bwMode="auto">
          <a:xfrm>
            <a:off x="3295650" y="1681163"/>
            <a:ext cx="2495550" cy="738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8" name="object 10"/>
          <p:cNvSpPr>
            <a:spLocks noChangeArrowheads="1"/>
          </p:cNvSpPr>
          <p:nvPr/>
        </p:nvSpPr>
        <p:spPr bwMode="auto">
          <a:xfrm>
            <a:off x="3351213" y="1717675"/>
            <a:ext cx="2338387" cy="6302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9" name="object 11"/>
          <p:cNvSpPr>
            <a:spLocks noChangeArrowheads="1"/>
          </p:cNvSpPr>
          <p:nvPr/>
        </p:nvSpPr>
        <p:spPr bwMode="auto">
          <a:xfrm>
            <a:off x="3371850" y="1724025"/>
            <a:ext cx="2295525" cy="5873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0125" y="1811338"/>
            <a:ext cx="196215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Доходы бюджета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31" name="object 13"/>
          <p:cNvSpPr>
            <a:spLocks noChangeArrowheads="1"/>
          </p:cNvSpPr>
          <p:nvPr/>
        </p:nvSpPr>
        <p:spPr bwMode="auto">
          <a:xfrm>
            <a:off x="5286375" y="1717675"/>
            <a:ext cx="460375" cy="6302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2" name="object 14"/>
          <p:cNvSpPr>
            <a:spLocks noChangeArrowheads="1"/>
          </p:cNvSpPr>
          <p:nvPr/>
        </p:nvSpPr>
        <p:spPr bwMode="auto">
          <a:xfrm>
            <a:off x="5308600" y="1724025"/>
            <a:ext cx="417513" cy="5873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3" name="object 15"/>
          <p:cNvSpPr>
            <a:spLocks noChangeArrowheads="1"/>
          </p:cNvSpPr>
          <p:nvPr/>
        </p:nvSpPr>
        <p:spPr bwMode="auto">
          <a:xfrm>
            <a:off x="6223000" y="2552700"/>
            <a:ext cx="2801938" cy="10255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4" name="object 16"/>
          <p:cNvSpPr>
            <a:spLocks noChangeArrowheads="1"/>
          </p:cNvSpPr>
          <p:nvPr/>
        </p:nvSpPr>
        <p:spPr bwMode="auto">
          <a:xfrm>
            <a:off x="6540500" y="2570163"/>
            <a:ext cx="2219325" cy="6302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5" name="object 17"/>
          <p:cNvSpPr>
            <a:spLocks noChangeArrowheads="1"/>
          </p:cNvSpPr>
          <p:nvPr/>
        </p:nvSpPr>
        <p:spPr bwMode="auto">
          <a:xfrm>
            <a:off x="6562725" y="2574925"/>
            <a:ext cx="2176463" cy="588963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0" y="2663825"/>
            <a:ext cx="1789113" cy="3317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Безвозмездные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37" name="object 19"/>
          <p:cNvSpPr>
            <a:spLocks noChangeArrowheads="1"/>
          </p:cNvSpPr>
          <p:nvPr/>
        </p:nvSpPr>
        <p:spPr bwMode="auto">
          <a:xfrm>
            <a:off x="6721475" y="2874963"/>
            <a:ext cx="1804988" cy="630237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8" name="object 20"/>
          <p:cNvSpPr>
            <a:spLocks noChangeArrowheads="1"/>
          </p:cNvSpPr>
          <p:nvPr/>
        </p:nvSpPr>
        <p:spPr bwMode="auto">
          <a:xfrm>
            <a:off x="6742113" y="2879725"/>
            <a:ext cx="1763712" cy="58896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39" name="object 21"/>
          <p:cNvSpPr txBox="1">
            <a:spLocks noChangeArrowheads="1"/>
          </p:cNvSpPr>
          <p:nvPr/>
        </p:nvSpPr>
        <p:spPr bwMode="auto">
          <a:xfrm>
            <a:off x="6910388" y="2968625"/>
            <a:ext cx="14303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поступления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40" name="object 22"/>
          <p:cNvSpPr>
            <a:spLocks noChangeArrowheads="1"/>
          </p:cNvSpPr>
          <p:nvPr/>
        </p:nvSpPr>
        <p:spPr bwMode="auto">
          <a:xfrm>
            <a:off x="8124825" y="28749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1" name="object 23"/>
          <p:cNvSpPr>
            <a:spLocks noChangeArrowheads="1"/>
          </p:cNvSpPr>
          <p:nvPr/>
        </p:nvSpPr>
        <p:spPr bwMode="auto">
          <a:xfrm>
            <a:off x="8145463" y="28797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2" name="object 24"/>
          <p:cNvSpPr>
            <a:spLocks noChangeArrowheads="1"/>
          </p:cNvSpPr>
          <p:nvPr/>
        </p:nvSpPr>
        <p:spPr bwMode="auto">
          <a:xfrm>
            <a:off x="3217863" y="2682875"/>
            <a:ext cx="2938462" cy="7429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3" name="object 25"/>
          <p:cNvSpPr>
            <a:spLocks noChangeArrowheads="1"/>
          </p:cNvSpPr>
          <p:nvPr/>
        </p:nvSpPr>
        <p:spPr bwMode="auto">
          <a:xfrm>
            <a:off x="3260725" y="2722563"/>
            <a:ext cx="2792413" cy="63023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4" name="object 26"/>
          <p:cNvSpPr>
            <a:spLocks noChangeArrowheads="1"/>
          </p:cNvSpPr>
          <p:nvPr/>
        </p:nvSpPr>
        <p:spPr bwMode="auto">
          <a:xfrm>
            <a:off x="3282950" y="2727325"/>
            <a:ext cx="2749550" cy="58896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51225" y="2816225"/>
            <a:ext cx="2414588" cy="3317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Неналоговые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46" name="object 28"/>
          <p:cNvSpPr>
            <a:spLocks noChangeArrowheads="1"/>
          </p:cNvSpPr>
          <p:nvPr/>
        </p:nvSpPr>
        <p:spPr bwMode="auto">
          <a:xfrm>
            <a:off x="5651500" y="27225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7" name="object 29"/>
          <p:cNvSpPr>
            <a:spLocks noChangeArrowheads="1"/>
          </p:cNvSpPr>
          <p:nvPr/>
        </p:nvSpPr>
        <p:spPr bwMode="auto">
          <a:xfrm>
            <a:off x="5672138" y="27273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8" name="object 30"/>
          <p:cNvSpPr>
            <a:spLocks noChangeArrowheads="1"/>
          </p:cNvSpPr>
          <p:nvPr/>
        </p:nvSpPr>
        <p:spPr bwMode="auto">
          <a:xfrm>
            <a:off x="276225" y="2687638"/>
            <a:ext cx="2806700" cy="738187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49" name="object 31"/>
          <p:cNvSpPr>
            <a:spLocks noChangeArrowheads="1"/>
          </p:cNvSpPr>
          <p:nvPr/>
        </p:nvSpPr>
        <p:spPr bwMode="auto">
          <a:xfrm>
            <a:off x="415925" y="2722563"/>
            <a:ext cx="2525713" cy="630237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0" name="object 32"/>
          <p:cNvSpPr>
            <a:spLocks noChangeArrowheads="1"/>
          </p:cNvSpPr>
          <p:nvPr/>
        </p:nvSpPr>
        <p:spPr bwMode="auto">
          <a:xfrm>
            <a:off x="438150" y="2727325"/>
            <a:ext cx="2481263" cy="588963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4838" y="2816225"/>
            <a:ext cx="2149475" cy="3317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Налоговые доходы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30752" name="object 34"/>
          <p:cNvSpPr>
            <a:spLocks noChangeArrowheads="1"/>
          </p:cNvSpPr>
          <p:nvPr/>
        </p:nvSpPr>
        <p:spPr bwMode="auto">
          <a:xfrm>
            <a:off x="2538413" y="2722563"/>
            <a:ext cx="460375" cy="6302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3" name="object 35"/>
          <p:cNvSpPr>
            <a:spLocks noChangeArrowheads="1"/>
          </p:cNvSpPr>
          <p:nvPr/>
        </p:nvSpPr>
        <p:spPr bwMode="auto">
          <a:xfrm>
            <a:off x="2560638" y="2727325"/>
            <a:ext cx="417512" cy="588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4" name="object 36"/>
          <p:cNvSpPr>
            <a:spLocks noChangeArrowheads="1"/>
          </p:cNvSpPr>
          <p:nvPr/>
        </p:nvSpPr>
        <p:spPr bwMode="auto">
          <a:xfrm>
            <a:off x="290513" y="3328988"/>
            <a:ext cx="2762250" cy="3529012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9438" y="3582988"/>
            <a:ext cx="2181225" cy="124142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600">
                <a:latin typeface="Calibri" pitchFamily="34" charset="0"/>
              </a:rPr>
              <a:t>, например: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92125" y="5030788"/>
            <a:ext cx="1692275" cy="1395412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500">
                <a:latin typeface="Calibri" pitchFamily="34" charset="0"/>
              </a:rPr>
              <a:t>→ налог на прибыль</a:t>
            </a:r>
          </a:p>
          <a:p>
            <a:pPr marL="12700" algn="ctr"/>
            <a:r>
              <a:rPr lang="ru-RU" sz="1500">
                <a:latin typeface="Calibri" pitchFamily="34" charset="0"/>
              </a:rPr>
              <a:t>организаций;</a:t>
            </a:r>
          </a:p>
          <a:p>
            <a:pPr marL="12700"/>
            <a:r>
              <a:rPr lang="ru-RU" sz="1500">
                <a:latin typeface="Calibri" pitchFamily="34" charset="0"/>
              </a:rPr>
              <a:t>→ акцизы;</a:t>
            </a:r>
          </a:p>
          <a:p>
            <a:pPr marL="12700"/>
            <a:r>
              <a:rPr lang="ru-RU" sz="1500">
                <a:latin typeface="Calibri" pitchFamily="34" charset="0"/>
              </a:rPr>
              <a:t>→ налог на доходы физических лиц;</a:t>
            </a:r>
          </a:p>
          <a:p>
            <a:pPr marL="12700"/>
            <a:r>
              <a:rPr lang="ru-RU" sz="1500">
                <a:latin typeface="Calibri" pitchFamily="34" charset="0"/>
              </a:rPr>
              <a:t>→ другие налоги.</a:t>
            </a:r>
          </a:p>
        </p:txBody>
      </p:sp>
      <p:sp>
        <p:nvSpPr>
          <p:cNvPr id="30757" name="object 39"/>
          <p:cNvSpPr>
            <a:spLocks noChangeArrowheads="1"/>
          </p:cNvSpPr>
          <p:nvPr/>
        </p:nvSpPr>
        <p:spPr bwMode="auto">
          <a:xfrm>
            <a:off x="6261100" y="3333750"/>
            <a:ext cx="2730500" cy="3524250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51600" y="4140200"/>
            <a:ext cx="2349500" cy="17303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600" b="1">
                <a:latin typeface="Calibri" pitchFamily="34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0759" name="object 41"/>
          <p:cNvSpPr>
            <a:spLocks/>
          </p:cNvSpPr>
          <p:nvPr/>
        </p:nvSpPr>
        <p:spPr bwMode="auto">
          <a:xfrm>
            <a:off x="4519613" y="2303463"/>
            <a:ext cx="3103562" cy="404812"/>
          </a:xfrm>
          <a:custGeom>
            <a:avLst/>
            <a:gdLst/>
            <a:ahLst/>
            <a:cxnLst>
              <a:cxn ang="0">
                <a:pos x="3104006" y="405638"/>
              </a:cxn>
              <a:cxn ang="0">
                <a:pos x="3104006" y="202818"/>
              </a:cxn>
              <a:cxn ang="0">
                <a:pos x="0" y="202818"/>
              </a:cxn>
              <a:cxn ang="0">
                <a:pos x="0" y="0"/>
              </a:cxn>
            </a:cxnLst>
            <a:rect l="0" t="0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B6E0E-94F9-4612-8173-2EA3267D3BD6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 lIns="0" tIns="0" rIns="0" bIns="0">
            <a:noAutofit/>
          </a:bodyPr>
          <a:lstStyle/>
          <a:p>
            <a:pPr marL="53975"/>
            <a:r>
              <a:rPr lang="ru-RU" sz="2200" b="1">
                <a:solidFill>
                  <a:srgbClr val="0000FF"/>
                </a:solidFill>
              </a:rPr>
              <a:t>Доходы бюджета </a:t>
            </a:r>
            <a:r>
              <a:rPr lang="ru-RU" sz="2200"/>
              <a:t>– это безвозмездные и безвозвратные поступления денежных средств в бюджет.</a:t>
            </a:r>
          </a:p>
        </p:txBody>
      </p:sp>
      <p:sp>
        <p:nvSpPr>
          <p:cNvPr id="30761" name="object 43"/>
          <p:cNvSpPr>
            <a:spLocks noChangeArrowheads="1"/>
          </p:cNvSpPr>
          <p:nvPr/>
        </p:nvSpPr>
        <p:spPr bwMode="auto">
          <a:xfrm>
            <a:off x="3186113" y="3328988"/>
            <a:ext cx="2986087" cy="3529012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97250" y="3505200"/>
            <a:ext cx="2552700" cy="2995613"/>
          </a:xfrm>
          <a:prstGeom prst="rect">
            <a:avLst/>
          </a:prstGeom>
        </p:spPr>
        <p:txBody>
          <a:bodyPr lIns="0" tIns="0" rIns="0" bIns="0"/>
          <a:lstStyle/>
          <a:p>
            <a:pPr marL="20638" algn="ctr"/>
            <a:r>
              <a:rPr lang="ru-RU" sz="1600" b="1">
                <a:latin typeface="Calibri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r>
              <a:rPr lang="ru-RU" sz="1600">
                <a:latin typeface="Calibri" pitchFamily="34" charset="0"/>
              </a:rPr>
              <a:t>, например:</a:t>
            </a:r>
          </a:p>
          <a:p>
            <a:pPr marL="20638">
              <a:lnSpc>
                <a:spcPts val="950"/>
              </a:lnSpc>
              <a:spcBef>
                <a:spcPts val="13"/>
              </a:spcBef>
            </a:pPr>
            <a:endParaRPr lang="ru-RU" sz="900">
              <a:latin typeface="Calibri" pitchFamily="34" charset="0"/>
            </a:endParaRPr>
          </a:p>
          <a:p>
            <a:pPr marL="20638"/>
            <a:r>
              <a:rPr lang="ru-RU" sz="1500">
                <a:latin typeface="Calibri" pitchFamily="34" charset="0"/>
              </a:rPr>
              <a:t>→ доходы от использования государственного имущества и земли;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штрафные санкции;</a:t>
            </a:r>
          </a:p>
          <a:p>
            <a:pPr marL="20638"/>
            <a:r>
              <a:rPr lang="ru-RU" sz="1500">
                <a:latin typeface="Calibri" pitchFamily="34" charset="0"/>
              </a:rPr>
              <a:t>→ другие.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224644"/>
            <a:ext cx="9144000" cy="71198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Доходы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3"/>
          <p:cNvSpPr>
            <a:spLocks noChangeArrowheads="1"/>
          </p:cNvSpPr>
          <p:nvPr/>
        </p:nvSpPr>
        <p:spPr bwMode="auto">
          <a:xfrm>
            <a:off x="107950" y="738188"/>
            <a:ext cx="8878888" cy="1246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6" name="object 4"/>
          <p:cNvSpPr>
            <a:spLocks noChangeArrowheads="1"/>
          </p:cNvSpPr>
          <p:nvPr/>
        </p:nvSpPr>
        <p:spPr bwMode="auto">
          <a:xfrm>
            <a:off x="101600" y="344488"/>
            <a:ext cx="8831263" cy="14716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7" name="object 5"/>
          <p:cNvSpPr>
            <a:spLocks noChangeArrowheads="1"/>
          </p:cNvSpPr>
          <p:nvPr/>
        </p:nvSpPr>
        <p:spPr bwMode="auto">
          <a:xfrm>
            <a:off x="153988" y="765175"/>
            <a:ext cx="8785225" cy="115093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object 6"/>
          <p:cNvSpPr>
            <a:spLocks/>
          </p:cNvSpPr>
          <p:nvPr/>
        </p:nvSpPr>
        <p:spPr bwMode="auto">
          <a:xfrm>
            <a:off x="153988" y="765175"/>
            <a:ext cx="8785225" cy="1150938"/>
          </a:xfrm>
          <a:custGeom>
            <a:avLst/>
            <a:gdLst/>
            <a:ahLst/>
            <a:cxnLst>
              <a:cxn ang="0">
                <a:pos x="0" y="192024"/>
              </a:cxn>
              <a:cxn ang="0">
                <a:pos x="5580" y="145880"/>
              </a:cxn>
              <a:cxn ang="0">
                <a:pos x="21432" y="103780"/>
              </a:cxn>
              <a:cxn ang="0">
                <a:pos x="46221" y="67059"/>
              </a:cxn>
              <a:cxn ang="0">
                <a:pos x="78614" y="37051"/>
              </a:cxn>
              <a:cxn ang="0">
                <a:pos x="117277" y="15091"/>
              </a:cxn>
              <a:cxn ang="0">
                <a:pos x="160875" y="2513"/>
              </a:cxn>
              <a:cxn ang="0">
                <a:pos x="192024" y="0"/>
              </a:cxn>
              <a:cxn ang="0">
                <a:pos x="8593010" y="0"/>
              </a:cxn>
              <a:cxn ang="0">
                <a:pos x="8639153" y="5581"/>
              </a:cxn>
              <a:cxn ang="0">
                <a:pos x="8681253" y="21434"/>
              </a:cxn>
              <a:cxn ang="0">
                <a:pos x="8717974" y="46225"/>
              </a:cxn>
              <a:cxn ang="0">
                <a:pos x="8747983" y="78620"/>
              </a:cxn>
              <a:cxn ang="0">
                <a:pos x="8769943" y="117282"/>
              </a:cxn>
              <a:cxn ang="0">
                <a:pos x="8782521" y="160878"/>
              </a:cxn>
              <a:cxn ang="0">
                <a:pos x="8785034" y="192024"/>
              </a:cxn>
              <a:cxn ang="0">
                <a:pos x="8785034" y="960120"/>
              </a:cxn>
              <a:cxn ang="0">
                <a:pos x="8779453" y="1006263"/>
              </a:cxn>
              <a:cxn ang="0">
                <a:pos x="8763599" y="1048363"/>
              </a:cxn>
              <a:cxn ang="0">
                <a:pos x="8738808" y="1085084"/>
              </a:cxn>
              <a:cxn ang="0">
                <a:pos x="8706414" y="1115092"/>
              </a:cxn>
              <a:cxn ang="0">
                <a:pos x="8667751" y="1137052"/>
              </a:cxn>
              <a:cxn ang="0">
                <a:pos x="8624156" y="1149630"/>
              </a:cxn>
              <a:cxn ang="0">
                <a:pos x="8593010" y="1152144"/>
              </a:cxn>
              <a:cxn ang="0">
                <a:pos x="192024" y="1152144"/>
              </a:cxn>
              <a:cxn ang="0">
                <a:pos x="145876" y="1146562"/>
              </a:cxn>
              <a:cxn ang="0">
                <a:pos x="103775" y="1130709"/>
              </a:cxn>
              <a:cxn ang="0">
                <a:pos x="67054" y="1105918"/>
              </a:cxn>
              <a:cxn ang="0">
                <a:pos x="37047" y="1073523"/>
              </a:cxn>
              <a:cxn ang="0">
                <a:pos x="15089" y="1034861"/>
              </a:cxn>
              <a:cxn ang="0">
                <a:pos x="2513" y="991265"/>
              </a:cxn>
              <a:cxn ang="0">
                <a:pos x="0" y="960120"/>
              </a:cxn>
              <a:cxn ang="0">
                <a:pos x="0" y="192024"/>
              </a:cxn>
            </a:cxnLst>
            <a:rect l="0" t="0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noFill/>
          <a:ln w="9525">
            <a:solidFill>
              <a:srgbClr val="BD4A4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49" name="object 7"/>
          <p:cNvSpPr>
            <a:spLocks noChangeArrowheads="1"/>
          </p:cNvSpPr>
          <p:nvPr/>
        </p:nvSpPr>
        <p:spPr bwMode="auto">
          <a:xfrm>
            <a:off x="4297363" y="2405063"/>
            <a:ext cx="231775" cy="21113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0" name="object 8"/>
          <p:cNvSpPr>
            <a:spLocks noChangeArrowheads="1"/>
          </p:cNvSpPr>
          <p:nvPr/>
        </p:nvSpPr>
        <p:spPr bwMode="auto">
          <a:xfrm>
            <a:off x="1403350" y="3197225"/>
            <a:ext cx="233363" cy="211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1" name="object 9"/>
          <p:cNvSpPr>
            <a:spLocks noChangeArrowheads="1"/>
          </p:cNvSpPr>
          <p:nvPr/>
        </p:nvSpPr>
        <p:spPr bwMode="auto">
          <a:xfrm>
            <a:off x="179388" y="3402013"/>
            <a:ext cx="2794000" cy="34782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2" name="object 10"/>
          <p:cNvSpPr>
            <a:spLocks noChangeArrowheads="1"/>
          </p:cNvSpPr>
          <p:nvPr/>
        </p:nvSpPr>
        <p:spPr bwMode="auto">
          <a:xfrm>
            <a:off x="269875" y="3438525"/>
            <a:ext cx="2565400" cy="348138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object 11"/>
          <p:cNvSpPr>
            <a:spLocks noChangeArrowheads="1"/>
          </p:cNvSpPr>
          <p:nvPr/>
        </p:nvSpPr>
        <p:spPr bwMode="auto">
          <a:xfrm>
            <a:off x="227013" y="3429000"/>
            <a:ext cx="2700337" cy="33845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object 12"/>
          <p:cNvSpPr>
            <a:spLocks/>
          </p:cNvSpPr>
          <p:nvPr/>
        </p:nvSpPr>
        <p:spPr bwMode="auto">
          <a:xfrm>
            <a:off x="227013" y="3429000"/>
            <a:ext cx="2700337" cy="3384550"/>
          </a:xfrm>
          <a:custGeom>
            <a:avLst/>
            <a:gdLst/>
            <a:ahLst/>
            <a:cxnLst>
              <a:cxn ang="0">
                <a:pos x="0" y="450088"/>
              </a:cxn>
              <a:cxn ang="0">
                <a:pos x="5891" y="377090"/>
              </a:cxn>
              <a:cxn ang="0">
                <a:pos x="22948" y="307839"/>
              </a:cxn>
              <a:cxn ang="0">
                <a:pos x="50244" y="243263"/>
              </a:cxn>
              <a:cxn ang="0">
                <a:pos x="86851" y="184288"/>
              </a:cxn>
              <a:cxn ang="0">
                <a:pos x="131843" y="131841"/>
              </a:cxn>
              <a:cxn ang="0">
                <a:pos x="184293" y="86851"/>
              </a:cxn>
              <a:cxn ang="0">
                <a:pos x="243275" y="50245"/>
              </a:cxn>
              <a:cxn ang="0">
                <a:pos x="307861" y="22949"/>
              </a:cxn>
              <a:cxn ang="0">
                <a:pos x="377124" y="5891"/>
              </a:cxn>
              <a:cxn ang="0">
                <a:pos x="450138" y="0"/>
              </a:cxn>
              <a:cxn ang="0">
                <a:pos x="2250630" y="0"/>
              </a:cxn>
              <a:cxn ang="0">
                <a:pos x="2323662" y="5891"/>
              </a:cxn>
              <a:cxn ang="0">
                <a:pos x="2392940" y="22949"/>
              </a:cxn>
              <a:cxn ang="0">
                <a:pos x="2457538" y="50245"/>
              </a:cxn>
              <a:cxn ang="0">
                <a:pos x="2516529" y="86851"/>
              </a:cxn>
              <a:cxn ang="0">
                <a:pos x="2568987" y="131841"/>
              </a:cxn>
              <a:cxn ang="0">
                <a:pos x="2613985" y="184288"/>
              </a:cxn>
              <a:cxn ang="0">
                <a:pos x="2650596" y="243263"/>
              </a:cxn>
              <a:cxn ang="0">
                <a:pos x="2677895" y="307839"/>
              </a:cxn>
              <a:cxn ang="0">
                <a:pos x="2694953" y="377090"/>
              </a:cxn>
              <a:cxn ang="0">
                <a:pos x="2700845" y="450088"/>
              </a:cxn>
              <a:cxn ang="0">
                <a:pos x="2700845" y="2934233"/>
              </a:cxn>
              <a:cxn ang="0">
                <a:pos x="2694953" y="3007251"/>
              </a:cxn>
              <a:cxn ang="0">
                <a:pos x="2677895" y="3076517"/>
              </a:cxn>
              <a:cxn ang="0">
                <a:pos x="2650596" y="3141105"/>
              </a:cxn>
              <a:cxn ang="0">
                <a:pos x="2613985" y="3200088"/>
              </a:cxn>
              <a:cxn ang="0">
                <a:pos x="2568987" y="3252539"/>
              </a:cxn>
              <a:cxn ang="0">
                <a:pos x="2516529" y="3297532"/>
              </a:cxn>
              <a:cxn ang="0">
                <a:pos x="2457538" y="3334140"/>
              </a:cxn>
              <a:cxn ang="0">
                <a:pos x="2392940" y="3361436"/>
              </a:cxn>
              <a:cxn ang="0">
                <a:pos x="2323662" y="3378493"/>
              </a:cxn>
              <a:cxn ang="0">
                <a:pos x="2250630" y="3384384"/>
              </a:cxn>
              <a:cxn ang="0">
                <a:pos x="450138" y="3384384"/>
              </a:cxn>
              <a:cxn ang="0">
                <a:pos x="377124" y="3378493"/>
              </a:cxn>
              <a:cxn ang="0">
                <a:pos x="307861" y="3361436"/>
              </a:cxn>
              <a:cxn ang="0">
                <a:pos x="243275" y="3334140"/>
              </a:cxn>
              <a:cxn ang="0">
                <a:pos x="184293" y="3297532"/>
              </a:cxn>
              <a:cxn ang="0">
                <a:pos x="131843" y="3252539"/>
              </a:cxn>
              <a:cxn ang="0">
                <a:pos x="86851" y="3200088"/>
              </a:cxn>
              <a:cxn ang="0">
                <a:pos x="50244" y="3141105"/>
              </a:cxn>
              <a:cxn ang="0">
                <a:pos x="22948" y="3076517"/>
              </a:cxn>
              <a:cxn ang="0">
                <a:pos x="5891" y="3007251"/>
              </a:cxn>
              <a:cxn ang="0">
                <a:pos x="0" y="2934233"/>
              </a:cxn>
              <a:cxn ang="0">
                <a:pos x="0" y="450088"/>
              </a:cxn>
            </a:cxnLst>
            <a:rect l="0" t="0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noFill/>
          <a:ln w="9525">
            <a:solidFill>
              <a:srgbClr val="97B853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436563" y="3509963"/>
            <a:ext cx="2152650" cy="2398712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обязательны к уплате на всей территории Российской Федерации,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прибыль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 b="1">
                <a:latin typeface="Calibri" pitchFamily="34" charset="0"/>
              </a:rPr>
              <a:t>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доходы физических лиц;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Акцизы.</a:t>
            </a:r>
            <a:endParaRPr lang="ru-RU">
              <a:latin typeface="Calibri" pitchFamily="34" charset="0"/>
            </a:endParaRPr>
          </a:p>
        </p:txBody>
      </p:sp>
      <p:sp>
        <p:nvSpPr>
          <p:cNvPr id="31756" name="object 14"/>
          <p:cNvSpPr>
            <a:spLocks noChangeArrowheads="1"/>
          </p:cNvSpPr>
          <p:nvPr/>
        </p:nvSpPr>
        <p:spPr bwMode="auto">
          <a:xfrm>
            <a:off x="3059113" y="3402013"/>
            <a:ext cx="2974975" cy="3478212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7" name="object 15"/>
          <p:cNvSpPr>
            <a:spLocks noChangeArrowheads="1"/>
          </p:cNvSpPr>
          <p:nvPr/>
        </p:nvSpPr>
        <p:spPr bwMode="auto">
          <a:xfrm>
            <a:off x="3159125" y="3468688"/>
            <a:ext cx="2784475" cy="3421062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8" name="object 16"/>
          <p:cNvSpPr>
            <a:spLocks noChangeArrowheads="1"/>
          </p:cNvSpPr>
          <p:nvPr/>
        </p:nvSpPr>
        <p:spPr bwMode="auto">
          <a:xfrm>
            <a:off x="3106738" y="3429000"/>
            <a:ext cx="2879725" cy="338455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9" name="object 17"/>
          <p:cNvSpPr>
            <a:spLocks/>
          </p:cNvSpPr>
          <p:nvPr/>
        </p:nvSpPr>
        <p:spPr bwMode="auto">
          <a:xfrm>
            <a:off x="3106738" y="3429000"/>
            <a:ext cx="2879725" cy="3384550"/>
          </a:xfrm>
          <a:custGeom>
            <a:avLst/>
            <a:gdLst/>
            <a:ahLst/>
            <a:cxnLst>
              <a:cxn ang="0">
                <a:pos x="0" y="480059"/>
              </a:cxn>
              <a:cxn ang="0">
                <a:pos x="1591" y="440681"/>
              </a:cxn>
              <a:cxn ang="0">
                <a:pos x="6285" y="402180"/>
              </a:cxn>
              <a:cxn ang="0">
                <a:pos x="13956" y="364681"/>
              </a:cxn>
              <a:cxn ang="0">
                <a:pos x="37736" y="293179"/>
              </a:cxn>
              <a:cxn ang="0">
                <a:pos x="71943" y="227164"/>
              </a:cxn>
              <a:cxn ang="0">
                <a:pos x="115586" y="167623"/>
              </a:cxn>
              <a:cxn ang="0">
                <a:pos x="167675" y="115543"/>
              </a:cxn>
              <a:cxn ang="0">
                <a:pos x="227220" y="71912"/>
              </a:cxn>
              <a:cxn ang="0">
                <a:pos x="293233" y="37719"/>
              </a:cxn>
              <a:cxn ang="0">
                <a:pos x="364722" y="13949"/>
              </a:cxn>
              <a:cxn ang="0">
                <a:pos x="402211" y="6281"/>
              </a:cxn>
              <a:cxn ang="0">
                <a:pos x="440698" y="1591"/>
              </a:cxn>
              <a:cxn ang="0">
                <a:pos x="480059" y="0"/>
              </a:cxn>
              <a:cxn ang="0">
                <a:pos x="2400300" y="0"/>
              </a:cxn>
              <a:cxn ang="0">
                <a:pos x="2439661" y="1591"/>
              </a:cxn>
              <a:cxn ang="0">
                <a:pos x="2478148" y="6281"/>
              </a:cxn>
              <a:cxn ang="0">
                <a:pos x="2515637" y="13949"/>
              </a:cxn>
              <a:cxn ang="0">
                <a:pos x="2587126" y="37719"/>
              </a:cxn>
              <a:cxn ang="0">
                <a:pos x="2653139" y="71912"/>
              </a:cxn>
              <a:cxn ang="0">
                <a:pos x="2712684" y="115543"/>
              </a:cxn>
              <a:cxn ang="0">
                <a:pos x="2764773" y="167623"/>
              </a:cxn>
              <a:cxn ang="0">
                <a:pos x="2808416" y="227164"/>
              </a:cxn>
              <a:cxn ang="0">
                <a:pos x="2842623" y="293179"/>
              </a:cxn>
              <a:cxn ang="0">
                <a:pos x="2866403" y="364681"/>
              </a:cxn>
              <a:cxn ang="0">
                <a:pos x="2874074" y="402180"/>
              </a:cxn>
              <a:cxn ang="0">
                <a:pos x="2878768" y="440681"/>
              </a:cxn>
              <a:cxn ang="0">
                <a:pos x="2880360" y="480059"/>
              </a:cxn>
              <a:cxn ang="0">
                <a:pos x="2880360" y="2904312"/>
              </a:cxn>
              <a:cxn ang="0">
                <a:pos x="2878768" y="2943685"/>
              </a:cxn>
              <a:cxn ang="0">
                <a:pos x="2874074" y="2982182"/>
              </a:cxn>
              <a:cxn ang="0">
                <a:pos x="2866403" y="3019679"/>
              </a:cxn>
              <a:cxn ang="0">
                <a:pos x="2842623" y="3091178"/>
              </a:cxn>
              <a:cxn ang="0">
                <a:pos x="2808416" y="3157194"/>
              </a:cxn>
              <a:cxn ang="0">
                <a:pos x="2764773" y="3216738"/>
              </a:cxn>
              <a:cxn ang="0">
                <a:pos x="2712684" y="3268823"/>
              </a:cxn>
              <a:cxn ang="0">
                <a:pos x="2653139" y="3312459"/>
              </a:cxn>
              <a:cxn ang="0">
                <a:pos x="2587126" y="3346658"/>
              </a:cxn>
              <a:cxn ang="0">
                <a:pos x="2515637" y="3370432"/>
              </a:cxn>
              <a:cxn ang="0">
                <a:pos x="2478148" y="3378101"/>
              </a:cxn>
              <a:cxn ang="0">
                <a:pos x="2439661" y="3382793"/>
              </a:cxn>
              <a:cxn ang="0">
                <a:pos x="2400300" y="3384384"/>
              </a:cxn>
              <a:cxn ang="0">
                <a:pos x="480059" y="3384384"/>
              </a:cxn>
              <a:cxn ang="0">
                <a:pos x="440698" y="3382793"/>
              </a:cxn>
              <a:cxn ang="0">
                <a:pos x="402211" y="3378101"/>
              </a:cxn>
              <a:cxn ang="0">
                <a:pos x="364722" y="3370432"/>
              </a:cxn>
              <a:cxn ang="0">
                <a:pos x="293233" y="3346658"/>
              </a:cxn>
              <a:cxn ang="0">
                <a:pos x="227220" y="3312459"/>
              </a:cxn>
              <a:cxn ang="0">
                <a:pos x="167675" y="3268823"/>
              </a:cxn>
              <a:cxn ang="0">
                <a:pos x="115586" y="3216738"/>
              </a:cxn>
              <a:cxn ang="0">
                <a:pos x="71943" y="3157194"/>
              </a:cxn>
              <a:cxn ang="0">
                <a:pos x="37736" y="3091178"/>
              </a:cxn>
              <a:cxn ang="0">
                <a:pos x="13956" y="3019679"/>
              </a:cxn>
              <a:cxn ang="0">
                <a:pos x="6285" y="2982182"/>
              </a:cxn>
              <a:cxn ang="0">
                <a:pos x="1591" y="2943685"/>
              </a:cxn>
              <a:cxn ang="0">
                <a:pos x="0" y="2904312"/>
              </a:cxn>
              <a:cxn ang="0">
                <a:pos x="0" y="480059"/>
              </a:cxn>
            </a:cxnLst>
            <a:rect l="0" t="0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noFill/>
          <a:ln w="9525">
            <a:solidFill>
              <a:srgbClr val="7C5F9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3325813" y="3540125"/>
            <a:ext cx="2417762" cy="288766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законами субъектов Российской Федерации и обязательны к уплате на соответствующих территориях субъектов РФ, </a:t>
            </a:r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организаций;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Транспортный налог</a:t>
            </a:r>
            <a:r>
              <a:rPr lang="en-US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sp>
        <p:nvSpPr>
          <p:cNvPr id="31761" name="object 19"/>
          <p:cNvSpPr>
            <a:spLocks noChangeArrowheads="1"/>
          </p:cNvSpPr>
          <p:nvPr/>
        </p:nvSpPr>
        <p:spPr bwMode="auto">
          <a:xfrm>
            <a:off x="6156325" y="3402013"/>
            <a:ext cx="2830513" cy="3455987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2" name="object 21"/>
          <p:cNvSpPr>
            <a:spLocks noChangeArrowheads="1"/>
          </p:cNvSpPr>
          <p:nvPr/>
        </p:nvSpPr>
        <p:spPr bwMode="auto">
          <a:xfrm>
            <a:off x="6202363" y="3429000"/>
            <a:ext cx="2736850" cy="338455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3" name="object 22"/>
          <p:cNvSpPr>
            <a:spLocks/>
          </p:cNvSpPr>
          <p:nvPr/>
        </p:nvSpPr>
        <p:spPr bwMode="auto">
          <a:xfrm>
            <a:off x="6202363" y="3429000"/>
            <a:ext cx="2736850" cy="3384550"/>
          </a:xfrm>
          <a:custGeom>
            <a:avLst/>
            <a:gdLst/>
            <a:ahLst/>
            <a:cxnLst>
              <a:cxn ang="0">
                <a:pos x="0" y="456056"/>
              </a:cxn>
              <a:cxn ang="0">
                <a:pos x="5969" y="382090"/>
              </a:cxn>
              <a:cxn ang="0">
                <a:pos x="23253" y="311920"/>
              </a:cxn>
              <a:cxn ang="0">
                <a:pos x="50910" y="246486"/>
              </a:cxn>
              <a:cxn ang="0">
                <a:pos x="88001" y="186729"/>
              </a:cxn>
              <a:cxn ang="0">
                <a:pos x="133588" y="133588"/>
              </a:cxn>
              <a:cxn ang="0">
                <a:pos x="186729" y="88001"/>
              </a:cxn>
              <a:cxn ang="0">
                <a:pos x="246486" y="50910"/>
              </a:cxn>
              <a:cxn ang="0">
                <a:pos x="311920" y="23253"/>
              </a:cxn>
              <a:cxn ang="0">
                <a:pos x="382090" y="5969"/>
              </a:cxn>
              <a:cxn ang="0">
                <a:pos x="456057" y="0"/>
              </a:cxn>
              <a:cxn ang="0">
                <a:pos x="2280158" y="0"/>
              </a:cxn>
              <a:cxn ang="0">
                <a:pos x="2354159" y="5969"/>
              </a:cxn>
              <a:cxn ang="0">
                <a:pos x="2424356" y="23253"/>
              </a:cxn>
              <a:cxn ang="0">
                <a:pos x="2489811" y="50910"/>
              </a:cxn>
              <a:cxn ang="0">
                <a:pos x="2549584" y="88001"/>
              </a:cxn>
              <a:cxn ang="0">
                <a:pos x="2602738" y="133588"/>
              </a:cxn>
              <a:cxn ang="0">
                <a:pos x="2648332" y="186729"/>
              </a:cxn>
              <a:cxn ang="0">
                <a:pos x="2685428" y="246486"/>
              </a:cxn>
              <a:cxn ang="0">
                <a:pos x="2713087" y="311920"/>
              </a:cxn>
              <a:cxn ang="0">
                <a:pos x="2730371" y="382090"/>
              </a:cxn>
              <a:cxn ang="0">
                <a:pos x="2736341" y="456056"/>
              </a:cxn>
              <a:cxn ang="0">
                <a:pos x="2736341" y="2928315"/>
              </a:cxn>
              <a:cxn ang="0">
                <a:pos x="2730371" y="3002291"/>
              </a:cxn>
              <a:cxn ang="0">
                <a:pos x="2713087" y="3072468"/>
              </a:cxn>
              <a:cxn ang="0">
                <a:pos x="2685428" y="3137904"/>
              </a:cxn>
              <a:cxn ang="0">
                <a:pos x="2648332" y="3197663"/>
              </a:cxn>
              <a:cxn ang="0">
                <a:pos x="2602738" y="3250804"/>
              </a:cxn>
              <a:cxn ang="0">
                <a:pos x="2549584" y="3296389"/>
              </a:cxn>
              <a:cxn ang="0">
                <a:pos x="2489811" y="3333478"/>
              </a:cxn>
              <a:cxn ang="0">
                <a:pos x="2424356" y="3361134"/>
              </a:cxn>
              <a:cxn ang="0">
                <a:pos x="2354159" y="3378415"/>
              </a:cxn>
              <a:cxn ang="0">
                <a:pos x="2280158" y="3384384"/>
              </a:cxn>
              <a:cxn ang="0">
                <a:pos x="456057" y="3384384"/>
              </a:cxn>
              <a:cxn ang="0">
                <a:pos x="382090" y="3378415"/>
              </a:cxn>
              <a:cxn ang="0">
                <a:pos x="311920" y="3361134"/>
              </a:cxn>
              <a:cxn ang="0">
                <a:pos x="246486" y="3333478"/>
              </a:cxn>
              <a:cxn ang="0">
                <a:pos x="186729" y="3296389"/>
              </a:cxn>
              <a:cxn ang="0">
                <a:pos x="133588" y="3250804"/>
              </a:cxn>
              <a:cxn ang="0">
                <a:pos x="88001" y="3197663"/>
              </a:cxn>
              <a:cxn ang="0">
                <a:pos x="50910" y="3137904"/>
              </a:cxn>
              <a:cxn ang="0">
                <a:pos x="23253" y="3072468"/>
              </a:cxn>
              <a:cxn ang="0">
                <a:pos x="5969" y="3002291"/>
              </a:cxn>
              <a:cxn ang="0">
                <a:pos x="0" y="2928315"/>
              </a:cxn>
              <a:cxn ang="0">
                <a:pos x="0" y="456056"/>
              </a:cxn>
            </a:cxnLst>
            <a:rect l="0" t="0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noFill/>
          <a:ln w="9525">
            <a:solidFill>
              <a:srgbClr val="F6924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object 23"/>
          <p:cNvSpPr txBox="1"/>
          <p:nvPr/>
        </p:nvSpPr>
        <p:spPr>
          <a:xfrm>
            <a:off x="288925" y="782638"/>
            <a:ext cx="8416925" cy="15335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ct val="102000"/>
              </a:lnSpc>
            </a:pPr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Налог </a:t>
            </a:r>
            <a:r>
              <a:rPr lang="ru-RU" b="1">
                <a:latin typeface="Calibri" pitchFamily="34" charset="0"/>
              </a:rPr>
              <a:t>– </a:t>
            </a:r>
            <a:r>
              <a:rPr lang="ru-RU" sz="1600" b="1">
                <a:latin typeface="Calibri" pitchFamily="34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sz="1600">
              <a:latin typeface="Calibri" pitchFamily="34" charset="0"/>
            </a:endParaRPr>
          </a:p>
          <a:p>
            <a:pPr marL="12700">
              <a:lnSpc>
                <a:spcPts val="850"/>
              </a:lnSpc>
              <a:spcBef>
                <a:spcPts val="13"/>
              </a:spcBef>
            </a:pPr>
            <a:endParaRPr lang="ru-RU" sz="800">
              <a:latin typeface="Calibri" pitchFamily="34" charset="0"/>
            </a:endParaRPr>
          </a:p>
          <a:p>
            <a:pPr marL="12700" algn="ctr"/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ВИДЫ НАЛОГОВ</a:t>
            </a:r>
            <a:endParaRPr lang="ru-RU">
              <a:latin typeface="Calibri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788" y="2398713"/>
            <a:ext cx="734218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tabLst>
                <a:tab pos="6242050" algn="l"/>
              </a:tabLst>
            </a:pP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ФЕДЕРАЛЬНЫЕ	МЕСТНЫЕ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00" y="2543175"/>
            <a:ext cx="183356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РЕГИОНАЛЬНЫЕ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650" y="2903538"/>
            <a:ext cx="754380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УСТАНОВЛЕНЫ НАЛОГОВЫМ КОДЕКСОМ РОССИЙСКОЙ ФЕДЕРАЦИИ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675" y="3448050"/>
            <a:ext cx="2246313" cy="334486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latin typeface="Calibri" pitchFamily="34" charset="0"/>
              </a:rPr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например:</a:t>
            </a:r>
            <a:endParaRPr lang="ru-RU" sz="2000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Земельный налог;</a:t>
            </a:r>
            <a:endParaRPr lang="ru-RU">
              <a:latin typeface="Calibri" pitchFamily="34" charset="0"/>
            </a:endParaRPr>
          </a:p>
          <a:p>
            <a:pPr marL="12700"/>
            <a:r>
              <a:rPr lang="ru-RU">
                <a:latin typeface="Wingdings" pitchFamily="2" charset="2"/>
              </a:rPr>
              <a:t></a:t>
            </a:r>
            <a:r>
              <a:rPr lang="ru-RU" b="1">
                <a:latin typeface="Calibri" pitchFamily="34" charset="0"/>
              </a:rPr>
              <a:t>Налог на имущество физических лиц.</a:t>
            </a:r>
            <a:endParaRPr lang="ru-RU">
              <a:latin typeface="Calibri" pitchFamily="34" charset="0"/>
            </a:endParaRPr>
          </a:p>
        </p:txBody>
      </p:sp>
      <p:sp>
        <p:nvSpPr>
          <p:cNvPr id="31769" name="object 28"/>
          <p:cNvSpPr>
            <a:spLocks/>
          </p:cNvSpPr>
          <p:nvPr/>
        </p:nvSpPr>
        <p:spPr bwMode="auto">
          <a:xfrm>
            <a:off x="2962275" y="1989138"/>
            <a:ext cx="2808288" cy="360362"/>
          </a:xfrm>
          <a:custGeom>
            <a:avLst/>
            <a:gdLst/>
            <a:ahLst/>
            <a:cxnLst>
              <a:cxn ang="0">
                <a:pos x="40808" y="136815"/>
              </a:cxn>
              <a:cxn ang="0">
                <a:pos x="156729" y="97333"/>
              </a:cxn>
              <a:cxn ang="0">
                <a:pos x="270922" y="73737"/>
              </a:cxn>
              <a:cxn ang="0">
                <a:pos x="411273" y="52752"/>
              </a:cxn>
              <a:cxn ang="0">
                <a:pos x="574892" y="34751"/>
              </a:cxn>
              <a:cxn ang="0">
                <a:pos x="758888" y="20104"/>
              </a:cxn>
              <a:cxn ang="0">
                <a:pos x="960371" y="9182"/>
              </a:cxn>
              <a:cxn ang="0">
                <a:pos x="1176452" y="2357"/>
              </a:cxn>
              <a:cxn ang="0">
                <a:pos x="1404239" y="0"/>
              </a:cxn>
              <a:cxn ang="0">
                <a:pos x="1631991" y="2357"/>
              </a:cxn>
              <a:cxn ang="0">
                <a:pos x="1848044" y="9182"/>
              </a:cxn>
              <a:cxn ang="0">
                <a:pos x="2049505" y="20104"/>
              </a:cxn>
              <a:cxn ang="0">
                <a:pos x="2233486" y="34751"/>
              </a:cxn>
              <a:cxn ang="0">
                <a:pos x="2397093" y="52752"/>
              </a:cxn>
              <a:cxn ang="0">
                <a:pos x="2537436" y="73737"/>
              </a:cxn>
              <a:cxn ang="0">
                <a:pos x="2651625" y="97333"/>
              </a:cxn>
              <a:cxn ang="0">
                <a:pos x="2736767" y="123171"/>
              </a:cxn>
              <a:cxn ang="0">
                <a:pos x="2808351" y="180086"/>
              </a:cxn>
              <a:cxn ang="0">
                <a:pos x="2767543" y="223349"/>
              </a:cxn>
              <a:cxn ang="0">
                <a:pos x="2651625" y="262810"/>
              </a:cxn>
              <a:cxn ang="0">
                <a:pos x="2537436" y="286390"/>
              </a:cxn>
              <a:cxn ang="0">
                <a:pos x="2397093" y="307355"/>
              </a:cxn>
              <a:cxn ang="0">
                <a:pos x="2233486" y="325338"/>
              </a:cxn>
              <a:cxn ang="0">
                <a:pos x="2049505" y="339968"/>
              </a:cxn>
              <a:cxn ang="0">
                <a:pos x="1848044" y="350875"/>
              </a:cxn>
              <a:cxn ang="0">
                <a:pos x="1631991" y="357691"/>
              </a:cxn>
              <a:cxn ang="0">
                <a:pos x="1404239" y="360044"/>
              </a:cxn>
              <a:cxn ang="0">
                <a:pos x="1176452" y="357691"/>
              </a:cxn>
              <a:cxn ang="0">
                <a:pos x="960371" y="350875"/>
              </a:cxn>
              <a:cxn ang="0">
                <a:pos x="758888" y="339968"/>
              </a:cxn>
              <a:cxn ang="0">
                <a:pos x="574892" y="325338"/>
              </a:cxn>
              <a:cxn ang="0">
                <a:pos x="411273" y="307355"/>
              </a:cxn>
              <a:cxn ang="0">
                <a:pos x="270922" y="286390"/>
              </a:cxn>
              <a:cxn ang="0">
                <a:pos x="156729" y="262810"/>
              </a:cxn>
              <a:cxn ang="0">
                <a:pos x="71584" y="236987"/>
              </a:cxn>
              <a:cxn ang="0">
                <a:pos x="0" y="180086"/>
              </a:cxn>
            </a:cxnLst>
            <a:rect l="0" t="0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noFill/>
          <a:ln w="508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70" name="object 29"/>
          <p:cNvSpPr>
            <a:spLocks noChangeArrowheads="1"/>
          </p:cNvSpPr>
          <p:nvPr/>
        </p:nvSpPr>
        <p:spPr bwMode="auto">
          <a:xfrm>
            <a:off x="1525588" y="2230438"/>
            <a:ext cx="1625600" cy="425450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71" name="object 30"/>
          <p:cNvSpPr>
            <a:spLocks/>
          </p:cNvSpPr>
          <p:nvPr/>
        </p:nvSpPr>
        <p:spPr bwMode="auto">
          <a:xfrm>
            <a:off x="1738313" y="2257425"/>
            <a:ext cx="1370012" cy="231775"/>
          </a:xfrm>
          <a:custGeom>
            <a:avLst/>
            <a:gdLst/>
            <a:ahLst/>
            <a:cxnLst>
              <a:cxn ang="0">
                <a:pos x="141518" y="62056"/>
              </a:cxn>
              <a:cxn ang="0">
                <a:pos x="132969" y="65404"/>
              </a:cxn>
              <a:cxn ang="0">
                <a:pos x="0" y="162940"/>
              </a:cxn>
              <a:cxn ang="0">
                <a:pos x="150368" y="230758"/>
              </a:cxn>
              <a:cxn ang="0">
                <a:pos x="162414" y="231955"/>
              </a:cxn>
              <a:cxn ang="0">
                <a:pos x="172542" y="225876"/>
              </a:cxn>
              <a:cxn ang="0">
                <a:pos x="176235" y="212252"/>
              </a:cxn>
              <a:cxn ang="0">
                <a:pos x="173152" y="201785"/>
              </a:cxn>
              <a:cxn ang="0">
                <a:pos x="122480" y="177926"/>
              </a:cxn>
              <a:cxn ang="0">
                <a:pos x="39496" y="177926"/>
              </a:cxn>
              <a:cxn ang="0">
                <a:pos x="35559" y="140080"/>
              </a:cxn>
              <a:cxn ang="0">
                <a:pos x="105579" y="132709"/>
              </a:cxn>
              <a:cxn ang="0">
                <a:pos x="155448" y="96138"/>
              </a:cxn>
              <a:cxn ang="0">
                <a:pos x="162426" y="86400"/>
              </a:cxn>
              <a:cxn ang="0">
                <a:pos x="162334" y="74683"/>
              </a:cxn>
              <a:cxn ang="0">
                <a:pos x="152208" y="64535"/>
              </a:cxn>
              <a:cxn ang="0">
                <a:pos x="141518" y="62056"/>
              </a:cxn>
              <a:cxn ang="0">
                <a:pos x="105579" y="132709"/>
              </a:cxn>
              <a:cxn ang="0">
                <a:pos x="35559" y="140080"/>
              </a:cxn>
              <a:cxn ang="0">
                <a:pos x="39496" y="177926"/>
              </a:cxn>
              <a:cxn ang="0">
                <a:pos x="73277" y="174370"/>
              </a:cxn>
              <a:cxn ang="0">
                <a:pos x="48768" y="174370"/>
              </a:cxn>
              <a:cxn ang="0">
                <a:pos x="45338" y="141604"/>
              </a:cxn>
              <a:cxn ang="0">
                <a:pos x="93448" y="141604"/>
              </a:cxn>
              <a:cxn ang="0">
                <a:pos x="105579" y="132709"/>
              </a:cxn>
              <a:cxn ang="0">
                <a:pos x="107317" y="170787"/>
              </a:cxn>
              <a:cxn ang="0">
                <a:pos x="39496" y="177926"/>
              </a:cxn>
              <a:cxn ang="0">
                <a:pos x="122480" y="177926"/>
              </a:cxn>
              <a:cxn ang="0">
                <a:pos x="107317" y="170787"/>
              </a:cxn>
              <a:cxn ang="0">
                <a:pos x="45338" y="141604"/>
              </a:cxn>
              <a:cxn ang="0">
                <a:pos x="48768" y="174370"/>
              </a:cxn>
              <a:cxn ang="0">
                <a:pos x="74637" y="155400"/>
              </a:cxn>
              <a:cxn ang="0">
                <a:pos x="45338" y="141604"/>
              </a:cxn>
              <a:cxn ang="0">
                <a:pos x="74637" y="155400"/>
              </a:cxn>
              <a:cxn ang="0">
                <a:pos x="48768" y="174370"/>
              </a:cxn>
              <a:cxn ang="0">
                <a:pos x="73277" y="174370"/>
              </a:cxn>
              <a:cxn ang="0">
                <a:pos x="107317" y="170787"/>
              </a:cxn>
              <a:cxn ang="0">
                <a:pos x="74637" y="155400"/>
              </a:cxn>
              <a:cxn ang="0">
                <a:pos x="1366139" y="0"/>
              </a:cxn>
              <a:cxn ang="0">
                <a:pos x="105579" y="132709"/>
              </a:cxn>
              <a:cxn ang="0">
                <a:pos x="74637" y="155400"/>
              </a:cxn>
              <a:cxn ang="0">
                <a:pos x="107317" y="170787"/>
              </a:cxn>
              <a:cxn ang="0">
                <a:pos x="1370202" y="37845"/>
              </a:cxn>
              <a:cxn ang="0">
                <a:pos x="1366139" y="0"/>
              </a:cxn>
              <a:cxn ang="0">
                <a:pos x="93448" y="141604"/>
              </a:cxn>
              <a:cxn ang="0">
                <a:pos x="45338" y="141604"/>
              </a:cxn>
              <a:cxn ang="0">
                <a:pos x="74637" y="155400"/>
              </a:cxn>
              <a:cxn ang="0">
                <a:pos x="93448" y="141604"/>
              </a:cxn>
            </a:cxnLst>
            <a:rect l="0" t="0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72" name="object 31"/>
          <p:cNvSpPr>
            <a:spLocks noChangeArrowheads="1"/>
          </p:cNvSpPr>
          <p:nvPr/>
        </p:nvSpPr>
        <p:spPr bwMode="auto">
          <a:xfrm>
            <a:off x="5654675" y="2230438"/>
            <a:ext cx="1697038" cy="42545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73" name="object 32"/>
          <p:cNvSpPr>
            <a:spLocks/>
          </p:cNvSpPr>
          <p:nvPr/>
        </p:nvSpPr>
        <p:spPr bwMode="auto">
          <a:xfrm>
            <a:off x="5697538" y="2257425"/>
            <a:ext cx="1441450" cy="233363"/>
          </a:xfrm>
          <a:custGeom>
            <a:avLst/>
            <a:gdLst/>
            <a:ahLst/>
            <a:cxnLst>
              <a:cxn ang="0">
                <a:pos x="1334705" y="171389"/>
              </a:cxn>
              <a:cxn ang="0">
                <a:pos x="1269162" y="202650"/>
              </a:cxn>
              <a:cxn ang="0">
                <a:pos x="1266105" y="213125"/>
              </a:cxn>
              <a:cxn ang="0">
                <a:pos x="1269822" y="226772"/>
              </a:cxn>
              <a:cxn ang="0">
                <a:pos x="1280015" y="232765"/>
              </a:cxn>
              <a:cxn ang="0">
                <a:pos x="1292097" y="231520"/>
              </a:cxn>
              <a:cxn ang="0">
                <a:pos x="1408754" y="178180"/>
              </a:cxn>
              <a:cxn ang="0">
                <a:pos x="1402588" y="178180"/>
              </a:cxn>
              <a:cxn ang="0">
                <a:pos x="1334705" y="171389"/>
              </a:cxn>
              <a:cxn ang="0">
                <a:pos x="1367387" y="155800"/>
              </a:cxn>
              <a:cxn ang="0">
                <a:pos x="1334705" y="171389"/>
              </a:cxn>
              <a:cxn ang="0">
                <a:pos x="1402588" y="178180"/>
              </a:cxn>
              <a:cxn ang="0">
                <a:pos x="1402944" y="174625"/>
              </a:cxn>
              <a:cxn ang="0">
                <a:pos x="1393316" y="174625"/>
              </a:cxn>
              <a:cxn ang="0">
                <a:pos x="1367387" y="155800"/>
              </a:cxn>
              <a:cxn ang="0">
                <a:pos x="1300156" y="62784"/>
              </a:cxn>
              <a:cxn ang="0">
                <a:pos x="1289445" y="65260"/>
              </a:cxn>
              <a:cxn ang="0">
                <a:pos x="1279344" y="75431"/>
              </a:cxn>
              <a:cxn ang="0">
                <a:pos x="1279248" y="87145"/>
              </a:cxn>
              <a:cxn ang="0">
                <a:pos x="1286256" y="96900"/>
              </a:cxn>
              <a:cxn ang="0">
                <a:pos x="1336250" y="133195"/>
              </a:cxn>
              <a:cxn ang="0">
                <a:pos x="1406397" y="140207"/>
              </a:cxn>
              <a:cxn ang="0">
                <a:pos x="1402588" y="178180"/>
              </a:cxn>
              <a:cxn ang="0">
                <a:pos x="1408754" y="178180"/>
              </a:cxn>
              <a:cxn ang="0">
                <a:pos x="1442085" y="162940"/>
              </a:cxn>
              <a:cxn ang="0">
                <a:pos x="1308608" y="66039"/>
              </a:cxn>
              <a:cxn ang="0">
                <a:pos x="1300156" y="62784"/>
              </a:cxn>
              <a:cxn ang="0">
                <a:pos x="1396618" y="141858"/>
              </a:cxn>
              <a:cxn ang="0">
                <a:pos x="1367387" y="155800"/>
              </a:cxn>
              <a:cxn ang="0">
                <a:pos x="1393316" y="174625"/>
              </a:cxn>
              <a:cxn ang="0">
                <a:pos x="1396618" y="141858"/>
              </a:cxn>
              <a:cxn ang="0">
                <a:pos x="1406232" y="141858"/>
              </a:cxn>
              <a:cxn ang="0">
                <a:pos x="1396618" y="141858"/>
              </a:cxn>
              <a:cxn ang="0">
                <a:pos x="1393316" y="174625"/>
              </a:cxn>
              <a:cxn ang="0">
                <a:pos x="1402944" y="174625"/>
              </a:cxn>
              <a:cxn ang="0">
                <a:pos x="1406232" y="141858"/>
              </a:cxn>
              <a:cxn ang="0">
                <a:pos x="3810" y="0"/>
              </a:cxn>
              <a:cxn ang="0">
                <a:pos x="0" y="37845"/>
              </a:cxn>
              <a:cxn ang="0">
                <a:pos x="1334705" y="171389"/>
              </a:cxn>
              <a:cxn ang="0">
                <a:pos x="1367387" y="155800"/>
              </a:cxn>
              <a:cxn ang="0">
                <a:pos x="1336250" y="133195"/>
              </a:cxn>
              <a:cxn ang="0">
                <a:pos x="3810" y="0"/>
              </a:cxn>
              <a:cxn ang="0">
                <a:pos x="1336250" y="133195"/>
              </a:cxn>
              <a:cxn ang="0">
                <a:pos x="1367387" y="155800"/>
              </a:cxn>
              <a:cxn ang="0">
                <a:pos x="1396618" y="141858"/>
              </a:cxn>
              <a:cxn ang="0">
                <a:pos x="1406232" y="141858"/>
              </a:cxn>
              <a:cxn ang="0">
                <a:pos x="1406397" y="140207"/>
              </a:cxn>
              <a:cxn ang="0">
                <a:pos x="1336250" y="133195"/>
              </a:cxn>
            </a:cxnLst>
            <a:rect l="0" t="0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774" name="object 33"/>
          <p:cNvSpPr>
            <a:spLocks noChangeArrowheads="1"/>
          </p:cNvSpPr>
          <p:nvPr/>
        </p:nvSpPr>
        <p:spPr bwMode="auto">
          <a:xfrm>
            <a:off x="4356100" y="3197225"/>
            <a:ext cx="233363" cy="2111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75" name="object 34"/>
          <p:cNvSpPr>
            <a:spLocks noChangeArrowheads="1"/>
          </p:cNvSpPr>
          <p:nvPr/>
        </p:nvSpPr>
        <p:spPr bwMode="auto">
          <a:xfrm>
            <a:off x="7380288" y="3197225"/>
            <a:ext cx="233362" cy="211138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224644"/>
            <a:ext cx="9144000" cy="711981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AA512-8248-4C2B-84BD-0EB57370E635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00" y="1320800"/>
            <a:ext cx="8788400" cy="696913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2200" b="1">
                <a:solidFill>
                  <a:srgbClr val="0000FF"/>
                </a:solidFill>
                <a:latin typeface="Calibri" pitchFamily="34" charset="0"/>
              </a:rPr>
              <a:t>Межбюджетные трансферты </a:t>
            </a:r>
            <a:r>
              <a:rPr lang="ru-RU" sz="2200">
                <a:latin typeface="Calibri" pitchFamily="34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34818" name="object 4"/>
          <p:cNvSpPr>
            <a:spLocks noChangeArrowheads="1"/>
          </p:cNvSpPr>
          <p:nvPr/>
        </p:nvSpPr>
        <p:spPr bwMode="auto">
          <a:xfrm>
            <a:off x="80963" y="2195513"/>
            <a:ext cx="8994775" cy="4572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19" name="object 5"/>
          <p:cNvSpPr>
            <a:spLocks/>
          </p:cNvSpPr>
          <p:nvPr/>
        </p:nvSpPr>
        <p:spPr bwMode="auto">
          <a:xfrm>
            <a:off x="106363" y="2276475"/>
            <a:ext cx="4445000" cy="647700"/>
          </a:xfrm>
          <a:custGeom>
            <a:avLst/>
            <a:gdLst/>
            <a:ahLst/>
            <a:cxnLst>
              <a:cxn ang="0">
                <a:pos x="0" y="646544"/>
              </a:cxn>
              <a:cxn ang="0">
                <a:pos x="4443984" y="646544"/>
              </a:cxn>
              <a:cxn ang="0">
                <a:pos x="4443984" y="0"/>
              </a:cxn>
              <a:cxn ang="0">
                <a:pos x="0" y="0"/>
              </a:cxn>
              <a:cxn ang="0">
                <a:pos x="0" y="646544"/>
              </a:cxn>
            </a:cxnLst>
            <a:rect l="0" t="0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20" name="object 6"/>
          <p:cNvSpPr>
            <a:spLocks/>
          </p:cNvSpPr>
          <p:nvPr/>
        </p:nvSpPr>
        <p:spPr bwMode="auto">
          <a:xfrm>
            <a:off x="4551363" y="2276475"/>
            <a:ext cx="4443412" cy="647700"/>
          </a:xfrm>
          <a:custGeom>
            <a:avLst/>
            <a:gdLst/>
            <a:ahLst/>
            <a:cxnLst>
              <a:cxn ang="0">
                <a:pos x="0" y="646544"/>
              </a:cxn>
              <a:cxn ang="0">
                <a:pos x="4443984" y="646544"/>
              </a:cxn>
              <a:cxn ang="0">
                <a:pos x="4443984" y="0"/>
              </a:cxn>
              <a:cxn ang="0">
                <a:pos x="0" y="0"/>
              </a:cxn>
              <a:cxn ang="0">
                <a:pos x="0" y="646544"/>
              </a:cxn>
            </a:cxnLst>
            <a:rect l="0" t="0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821" name="object 7"/>
          <p:cNvSpPr>
            <a:spLocks noChangeArrowheads="1"/>
          </p:cNvSpPr>
          <p:nvPr/>
        </p:nvSpPr>
        <p:spPr bwMode="auto">
          <a:xfrm>
            <a:off x="106363" y="2924175"/>
            <a:ext cx="4445000" cy="1130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2" name="object 8"/>
          <p:cNvSpPr>
            <a:spLocks noChangeArrowheads="1"/>
          </p:cNvSpPr>
          <p:nvPr/>
        </p:nvSpPr>
        <p:spPr bwMode="auto">
          <a:xfrm>
            <a:off x="4551363" y="2924175"/>
            <a:ext cx="4443412" cy="1130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object 9"/>
          <p:cNvSpPr>
            <a:spLocks noChangeArrowheads="1"/>
          </p:cNvSpPr>
          <p:nvPr/>
        </p:nvSpPr>
        <p:spPr bwMode="auto">
          <a:xfrm>
            <a:off x="106363" y="4054475"/>
            <a:ext cx="4445000" cy="1343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4" name="object 10"/>
          <p:cNvSpPr>
            <a:spLocks noChangeArrowheads="1"/>
          </p:cNvSpPr>
          <p:nvPr/>
        </p:nvSpPr>
        <p:spPr bwMode="auto">
          <a:xfrm>
            <a:off x="4551363" y="4054475"/>
            <a:ext cx="4443412" cy="1343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5" name="object 11"/>
          <p:cNvSpPr>
            <a:spLocks noChangeArrowheads="1"/>
          </p:cNvSpPr>
          <p:nvPr/>
        </p:nvSpPr>
        <p:spPr bwMode="auto">
          <a:xfrm>
            <a:off x="106363" y="5397500"/>
            <a:ext cx="4445000" cy="13446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6" name="object 12"/>
          <p:cNvSpPr>
            <a:spLocks noChangeArrowheads="1"/>
          </p:cNvSpPr>
          <p:nvPr/>
        </p:nvSpPr>
        <p:spPr bwMode="auto">
          <a:xfrm>
            <a:off x="4551363" y="5397500"/>
            <a:ext cx="4443412" cy="13446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7" name="object 13"/>
          <p:cNvSpPr>
            <a:spLocks/>
          </p:cNvSpPr>
          <p:nvPr/>
        </p:nvSpPr>
        <p:spPr bwMode="auto">
          <a:xfrm>
            <a:off x="4551363" y="2276475"/>
            <a:ext cx="0" cy="4465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64512"/>
              </a:cxn>
            </a:cxnLst>
            <a:rect l="0" t="0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185738" y="2432050"/>
            <a:ext cx="4124325" cy="3952875"/>
          </a:xfrm>
          <a:prstGeom prst="rect">
            <a:avLst/>
          </a:prstGeom>
        </p:spPr>
        <p:txBody>
          <a:bodyPr lIns="0" tIns="0" rIns="0" bIns="0"/>
          <a:lstStyle/>
          <a:p>
            <a:pPr marL="173038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Виды межбюджетных трансфертов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400"/>
              </a:lnSpc>
            </a:pPr>
            <a:endParaRPr lang="ru-RU" sz="14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Дотации (от лат. «Dotatio» - дар, пожертвование)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900"/>
              </a:lnSpc>
              <a:spcBef>
                <a:spcPts val="50"/>
              </a:spcBef>
            </a:pPr>
            <a:endParaRPr lang="ru-RU" sz="9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Субвенции (от лат. «Subvenire»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приходить на помощь)</a:t>
            </a:r>
            <a:endParaRPr lang="ru-RU" sz="2000">
              <a:latin typeface="Calibri" pitchFamily="34" charset="0"/>
            </a:endParaRPr>
          </a:p>
          <a:p>
            <a:pPr marL="173038">
              <a:lnSpc>
                <a:spcPts val="750"/>
              </a:lnSpc>
              <a:spcBef>
                <a:spcPts val="25"/>
              </a:spcBef>
            </a:pPr>
            <a:endParaRPr lang="ru-RU" sz="7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Субсидии (от лат. «Subsidium» -</a:t>
            </a:r>
            <a:endParaRPr lang="ru-RU" sz="2000">
              <a:latin typeface="Calibri" pitchFamily="34" charset="0"/>
            </a:endParaRPr>
          </a:p>
          <a:p>
            <a:pPr marL="173038"/>
            <a:r>
              <a:rPr lang="ru-RU" sz="2000" b="1">
                <a:latin typeface="Calibri" pitchFamily="34" charset="0"/>
              </a:rPr>
              <a:t>поддержка)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613" y="2432050"/>
            <a:ext cx="4329112" cy="4124325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Определение</a:t>
            </a:r>
            <a:endParaRPr lang="ru-RU" sz="2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63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9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финансирование</a:t>
            </a:r>
          </a:p>
          <a:p>
            <a:pPr algn="ctr"/>
            <a:r>
              <a:rPr lang="ru-RU" sz="2000">
                <a:latin typeface="Calibri" pitchFamily="34" charset="0"/>
              </a:rPr>
              <a:t>«переданных» другим публично-</a:t>
            </a:r>
          </a:p>
          <a:p>
            <a:pPr algn="ctr"/>
            <a:r>
              <a:rPr lang="ru-RU" sz="2000">
                <a:latin typeface="Calibri" pitchFamily="34" charset="0"/>
              </a:rPr>
              <a:t>правовым образованиям полномочий</a:t>
            </a: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sz="1000">
              <a:latin typeface="Calibri" pitchFamily="34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300">
              <a:latin typeface="Calibri" pitchFamily="34" charset="0"/>
            </a:endParaRPr>
          </a:p>
          <a:p>
            <a:pPr algn="ctr"/>
            <a:r>
              <a:rPr lang="ru-RU" sz="2000">
                <a:latin typeface="Calibri" pitchFamily="34" charset="0"/>
              </a:rPr>
              <a:t>Предоставляются на условиях долевого</a:t>
            </a:r>
          </a:p>
          <a:p>
            <a:pPr algn="ctr"/>
            <a:r>
              <a:rPr lang="ru-RU" sz="2000">
                <a:latin typeface="Calibri" pitchFamily="34" charset="0"/>
              </a:rPr>
              <a:t>софинансирования расходов других</a:t>
            </a:r>
          </a:p>
          <a:p>
            <a:pPr algn="ctr"/>
            <a:r>
              <a:rPr lang="ru-RU" sz="2000">
                <a:latin typeface="Calibri" pitchFamily="34" charset="0"/>
              </a:rPr>
              <a:t>бюджетов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224644"/>
            <a:ext cx="9144000" cy="82809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6B2F-FD2E-4FA9-9BCB-1B9B2257986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4967288"/>
            <a:ext cx="25034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1</a:t>
            </a:r>
            <a:r>
              <a:rPr sz="1500" b="1" spc="-30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500" b="1" baseline="2777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500" b="1" spc="-15" baseline="2777" err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бщ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го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с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у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д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рс</a:t>
            </a:r>
            <a:r>
              <a:rPr sz="1500" b="1" spc="30" baseline="2777" err="1">
                <a:solidFill>
                  <a:srgbClr val="404040"/>
                </a:solidFill>
                <a:latin typeface="+mn-lt"/>
                <a:cs typeface="Times New Roman"/>
              </a:rPr>
              <a:t>т</a:t>
            </a:r>
            <a:r>
              <a:rPr sz="1500" b="1" spc="-7" baseline="2777" err="1">
                <a:solidFill>
                  <a:srgbClr val="404040"/>
                </a:solidFill>
                <a:latin typeface="+mn-lt"/>
                <a:cs typeface="Times New Roman"/>
              </a:rPr>
              <a:t>ве</a:t>
            </a:r>
            <a:r>
              <a:rPr sz="1500" b="1" baseline="2777" err="1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-</a:t>
            </a:r>
            <a:r>
              <a:rPr lang="ru-RU" sz="1500" b="1" spc="-7" baseline="2777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3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5113338"/>
            <a:ext cx="842963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ные 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просы»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125" y="4378325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02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«Наци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льн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я</a:t>
            </a:r>
            <a:endParaRPr sz="1000">
              <a:latin typeface="+mn-lt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обо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рон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725" y="5119688"/>
            <a:ext cx="1235075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безопасность и правоохранительная деятельность»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525" y="4319588"/>
            <a:ext cx="1100138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04 «Национальная экономика»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8925"/>
            <a:ext cx="876300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05 «Жилищно- коммунальное хозяйство»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725"/>
            <a:ext cx="784225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06 «Охрана окружающей среды»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388"/>
            <a:ext cx="1055688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7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б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раз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488" y="4978400"/>
            <a:ext cx="1062037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08 «Культура, кинематография»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738" y="4751388"/>
            <a:ext cx="1300162" cy="1651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0</a:t>
            </a:r>
            <a:r>
              <a:rPr sz="1000" b="1" spc="-5">
                <a:solidFill>
                  <a:srgbClr val="404040"/>
                </a:solidFill>
                <a:latin typeface="+mn-lt"/>
                <a:cs typeface="Times New Roman"/>
              </a:rPr>
              <a:t>9</a:t>
            </a:r>
            <a:r>
              <a:rPr sz="1000" b="1" spc="-20">
                <a:solidFill>
                  <a:srgbClr val="404040"/>
                </a:solidFill>
                <a:latin typeface="+mn-lt"/>
                <a:cs typeface="Times New Roman"/>
              </a:rPr>
              <a:t> 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«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Здр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а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в</a:t>
            </a:r>
            <a:r>
              <a:rPr sz="1000" b="1">
                <a:solidFill>
                  <a:srgbClr val="404040"/>
                </a:solidFill>
                <a:latin typeface="+mn-lt"/>
                <a:cs typeface="Times New Roman"/>
              </a:rPr>
              <a:t>оо</a:t>
            </a:r>
            <a:r>
              <a:rPr sz="1000" b="1" spc="-15">
                <a:solidFill>
                  <a:srgbClr val="404040"/>
                </a:solidFill>
                <a:latin typeface="+mn-lt"/>
                <a:cs typeface="Times New Roman"/>
              </a:rPr>
              <a:t>х</a:t>
            </a:r>
            <a:r>
              <a:rPr sz="1000" b="1" spc="-10">
                <a:solidFill>
                  <a:srgbClr val="404040"/>
                </a:solidFill>
                <a:latin typeface="+mn-lt"/>
                <a:cs typeface="Times New Roman"/>
              </a:rPr>
              <a:t>ранение»</a:t>
            </a:r>
            <a:endParaRPr sz="1000">
              <a:latin typeface="+mn-lt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438" y="4319588"/>
            <a:ext cx="955675" cy="3175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10 «Социальная политика»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163" y="4606925"/>
            <a:ext cx="941387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11 «Физическая культура и спорт»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8963" y="5129213"/>
            <a:ext cx="825500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12 «Средства массовой информации»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100" y="5614988"/>
            <a:ext cx="1139825" cy="6223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13 «Обслуживание государственного и муниципального долга»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4488" y="4656138"/>
            <a:ext cx="1179512" cy="4699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000" b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14 «Межбюджетные трансферты общего характера»</a:t>
            </a:r>
            <a:endParaRPr lang="ru-RU" sz="1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856" name="object 17"/>
          <p:cNvSpPr>
            <a:spLocks/>
          </p:cNvSpPr>
          <p:nvPr/>
        </p:nvSpPr>
        <p:spPr bwMode="auto">
          <a:xfrm>
            <a:off x="107950" y="676275"/>
            <a:ext cx="8785225" cy="2303463"/>
          </a:xfrm>
          <a:custGeom>
            <a:avLst/>
            <a:gdLst/>
            <a:ahLst/>
            <a:cxnLst>
              <a:cxn ang="0">
                <a:pos x="0" y="2303526"/>
              </a:cxn>
              <a:cxn ang="0">
                <a:pos x="8785225" y="2303526"/>
              </a:cxn>
              <a:cxn ang="0">
                <a:pos x="8785225" y="0"/>
              </a:cxn>
              <a:cxn ang="0">
                <a:pos x="0" y="0"/>
              </a:cxn>
              <a:cxn ang="0">
                <a:pos x="0" y="2303526"/>
              </a:cxn>
            </a:cxnLst>
            <a:rect l="0" t="0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object 18"/>
          <p:cNvSpPr txBox="1"/>
          <p:nvPr/>
        </p:nvSpPr>
        <p:spPr>
          <a:xfrm>
            <a:off x="179388" y="819150"/>
            <a:ext cx="8629650" cy="2687638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2700">
              <a:lnSpc>
                <a:spcPts val="1513"/>
              </a:lnSpc>
            </a:pPr>
            <a:r>
              <a:rPr lang="ru-RU" sz="1400" b="1" dirty="0">
                <a:latin typeface="Calibri" pitchFamily="34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marL="12700">
              <a:lnSpc>
                <a:spcPts val="500"/>
              </a:lnSpc>
              <a:spcBef>
                <a:spcPts val="13"/>
              </a:spcBef>
            </a:pPr>
            <a:endParaRPr lang="ru-RU" sz="500" dirty="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ru-RU" sz="1000" dirty="0">
              <a:latin typeface="Calibri" pitchFamily="34" charset="0"/>
            </a:endParaRPr>
          </a:p>
          <a:p>
            <a:pPr marL="12700" algn="just">
              <a:lnSpc>
                <a:spcPts val="1513"/>
              </a:lnSpc>
            </a:pPr>
            <a:r>
              <a:rPr lang="ru-RU" sz="1400" b="1" dirty="0">
                <a:latin typeface="Calibri" pitchFamily="34" charset="0"/>
                <a:cs typeface="Times New Roman" pitchFamily="18" charset="0"/>
              </a:rPr>
              <a:t>Формирование расходов 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12700">
              <a:lnSpc>
                <a:spcPts val="1400"/>
              </a:lnSpc>
              <a:spcBef>
                <a:spcPts val="88"/>
              </a:spcBef>
            </a:pPr>
            <a:endParaRPr lang="ru-RU" sz="1400" dirty="0">
              <a:latin typeface="Calibri" pitchFamily="34" charset="0"/>
            </a:endParaRPr>
          </a:p>
          <a:p>
            <a:pPr marL="12700" algn="just"/>
            <a:r>
              <a:rPr lang="ru-RU" sz="1400" b="1" dirty="0">
                <a:latin typeface="Calibri" pitchFamily="34" charset="0"/>
                <a:cs typeface="Times New Roman" pitchFamily="18" charset="0"/>
              </a:rPr>
              <a:t>Принципы формирования расходов бюджета:</a:t>
            </a: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12700" algn="just">
              <a:buFont typeface="Arial" charset="0"/>
              <a:buChar char="•"/>
            </a:pPr>
            <a:r>
              <a:rPr lang="ru-RU" sz="1200" dirty="0">
                <a:latin typeface="Calibri" pitchFamily="34" charset="0"/>
                <a:cs typeface="Times New Roman" pitchFamily="18" charset="0"/>
              </a:rPr>
              <a:t>по разделам;</a:t>
            </a:r>
          </a:p>
          <a:p>
            <a:pPr marL="12700" algn="just">
              <a:buFont typeface="Arial" charset="0"/>
              <a:buChar char="•"/>
            </a:pPr>
            <a:r>
              <a:rPr lang="ru-RU" sz="1200" dirty="0">
                <a:latin typeface="Calibri" pitchFamily="34" charset="0"/>
                <a:cs typeface="Times New Roman" pitchFamily="18" charset="0"/>
              </a:rPr>
              <a:t>по ведомствам;</a:t>
            </a:r>
          </a:p>
          <a:p>
            <a:pPr marL="12700" algn="just">
              <a:buFont typeface="Arial" charset="0"/>
              <a:buChar char="•"/>
            </a:pPr>
            <a:r>
              <a:rPr lang="ru-RU" sz="1200" dirty="0">
                <a:latin typeface="Calibri" pitchFamily="34" charset="0"/>
                <a:cs typeface="Times New Roman" pitchFamily="18" charset="0"/>
              </a:rPr>
              <a:t>по муниципальным программам </a:t>
            </a:r>
            <a:r>
              <a:rPr lang="ru-RU" sz="1200" dirty="0" err="1">
                <a:latin typeface="Calibri" pitchFamily="34" charset="0"/>
                <a:cs typeface="Times New Roman" pitchFamily="18" charset="0"/>
              </a:rPr>
              <a:t>Любытинского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сельского поселения</a:t>
            </a:r>
          </a:p>
          <a:p>
            <a:pPr marL="12700" algn="just">
              <a:buFont typeface="Arial" charset="0"/>
              <a:buChar char="•"/>
            </a:pPr>
            <a:endParaRPr lang="ru-RU" sz="1200" dirty="0">
              <a:latin typeface="Calibri" pitchFamily="34" charset="0"/>
            </a:endParaRPr>
          </a:p>
          <a:p>
            <a:pPr marL="12700"/>
            <a:r>
              <a:rPr lang="ru-RU" sz="2000" b="1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Разделы классификации расходов бюджетов</a:t>
            </a: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858" name="object 19"/>
          <p:cNvSpPr>
            <a:spLocks noChangeArrowheads="1"/>
          </p:cNvSpPr>
          <p:nvPr/>
        </p:nvSpPr>
        <p:spPr bwMode="auto">
          <a:xfrm>
            <a:off x="107950" y="3448050"/>
            <a:ext cx="8856663" cy="6365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9" name="object 20"/>
          <p:cNvSpPr>
            <a:spLocks/>
          </p:cNvSpPr>
          <p:nvPr/>
        </p:nvSpPr>
        <p:spPr bwMode="auto">
          <a:xfrm>
            <a:off x="539750" y="4078288"/>
            <a:ext cx="0" cy="846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46201"/>
              </a:cxn>
            </a:cxnLst>
            <a:rect l="0" t="0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1"/>
          <p:cNvSpPr>
            <a:spLocks/>
          </p:cNvSpPr>
          <p:nvPr/>
        </p:nvSpPr>
        <p:spPr bwMode="auto">
          <a:xfrm>
            <a:off x="1154113" y="4090988"/>
            <a:ext cx="0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4475"/>
              </a:cxn>
            </a:cxnLst>
            <a:rect l="0" t="0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1" name="object 22"/>
          <p:cNvSpPr>
            <a:spLocks/>
          </p:cNvSpPr>
          <p:nvPr/>
        </p:nvSpPr>
        <p:spPr bwMode="auto">
          <a:xfrm>
            <a:off x="1774825" y="4111625"/>
            <a:ext cx="0" cy="823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3849"/>
              </a:cxn>
            </a:cxnLst>
            <a:rect l="0" t="0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2" name="object 23"/>
          <p:cNvSpPr>
            <a:spLocks/>
          </p:cNvSpPr>
          <p:nvPr/>
        </p:nvSpPr>
        <p:spPr bwMode="auto">
          <a:xfrm>
            <a:off x="2408238" y="4111625"/>
            <a:ext cx="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5100"/>
              </a:cxn>
            </a:cxnLst>
            <a:rect l="0" t="0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3" name="object 24"/>
          <p:cNvSpPr>
            <a:spLocks/>
          </p:cNvSpPr>
          <p:nvPr/>
        </p:nvSpPr>
        <p:spPr bwMode="auto">
          <a:xfrm>
            <a:off x="3059113" y="4111625"/>
            <a:ext cx="0" cy="1214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14374"/>
              </a:cxn>
            </a:cxnLst>
            <a:rect l="0" t="0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5"/>
          <p:cNvSpPr>
            <a:spLocks/>
          </p:cNvSpPr>
          <p:nvPr/>
        </p:nvSpPr>
        <p:spPr bwMode="auto">
          <a:xfrm>
            <a:off x="3635375" y="4111625"/>
            <a:ext cx="0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5100"/>
              </a:cxn>
            </a:cxnLst>
            <a:rect l="0" t="0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5" name="object 26"/>
          <p:cNvSpPr>
            <a:spLocks/>
          </p:cNvSpPr>
          <p:nvPr/>
        </p:nvSpPr>
        <p:spPr bwMode="auto">
          <a:xfrm>
            <a:off x="4284663" y="4090988"/>
            <a:ext cx="0" cy="66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60400"/>
              </a:cxn>
            </a:cxnLst>
            <a:rect l="0" t="0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6" name="object 27"/>
          <p:cNvSpPr>
            <a:spLocks/>
          </p:cNvSpPr>
          <p:nvPr/>
        </p:nvSpPr>
        <p:spPr bwMode="auto">
          <a:xfrm>
            <a:off x="4932363" y="4090988"/>
            <a:ext cx="0" cy="844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44550"/>
              </a:cxn>
            </a:cxnLst>
            <a:rect l="0" t="0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7" name="object 28"/>
          <p:cNvSpPr>
            <a:spLocks/>
          </p:cNvSpPr>
          <p:nvPr/>
        </p:nvSpPr>
        <p:spPr bwMode="auto">
          <a:xfrm>
            <a:off x="5508625" y="4090988"/>
            <a:ext cx="0" cy="617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7601"/>
              </a:cxn>
            </a:cxnLst>
            <a:rect l="0" t="0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8" name="object 29"/>
          <p:cNvSpPr>
            <a:spLocks/>
          </p:cNvSpPr>
          <p:nvPr/>
        </p:nvSpPr>
        <p:spPr bwMode="auto">
          <a:xfrm>
            <a:off x="6156325" y="4090988"/>
            <a:ext cx="0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4475"/>
              </a:cxn>
            </a:cxnLst>
            <a:rect l="0" t="0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9" name="object 30"/>
          <p:cNvSpPr>
            <a:spLocks/>
          </p:cNvSpPr>
          <p:nvPr/>
        </p:nvSpPr>
        <p:spPr bwMode="auto">
          <a:xfrm>
            <a:off x="6732588" y="4090988"/>
            <a:ext cx="0" cy="52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3875"/>
              </a:cxn>
            </a:cxnLst>
            <a:rect l="0" t="0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70" name="object 31"/>
          <p:cNvSpPr>
            <a:spLocks/>
          </p:cNvSpPr>
          <p:nvPr/>
        </p:nvSpPr>
        <p:spPr bwMode="auto">
          <a:xfrm>
            <a:off x="7348538" y="4090988"/>
            <a:ext cx="0" cy="995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95426"/>
              </a:cxn>
            </a:cxnLst>
            <a:rect l="0" t="0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71" name="object 32"/>
          <p:cNvSpPr>
            <a:spLocks/>
          </p:cNvSpPr>
          <p:nvPr/>
        </p:nvSpPr>
        <p:spPr bwMode="auto">
          <a:xfrm>
            <a:off x="7956550" y="4060825"/>
            <a:ext cx="6350" cy="148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50" y="1481201"/>
              </a:cxn>
            </a:cxnLst>
            <a:rect l="0" t="0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72" name="object 33"/>
          <p:cNvSpPr>
            <a:spLocks/>
          </p:cNvSpPr>
          <p:nvPr/>
        </p:nvSpPr>
        <p:spPr bwMode="auto">
          <a:xfrm>
            <a:off x="8604250" y="4090988"/>
            <a:ext cx="0" cy="522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2350"/>
              </a:cxn>
            </a:cxnLst>
            <a:rect l="0" t="0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noFill/>
          <a:ln w="19050">
            <a:solidFill>
              <a:srgbClr val="89878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296652"/>
            <a:ext cx="9144000" cy="37962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latin typeface="+mn-lt"/>
                <a:ea typeface="+mj-ea"/>
                <a:cs typeface="+mj-cs"/>
              </a:rPr>
              <a:t>Расходы бюджета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6DEDC-B8F5-46F7-A193-962D06623CE8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905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Из</a:t>
            </a:r>
            <a:r>
              <a:rPr sz="2800" b="1" spc="-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spc="-4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к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</a:t>
            </a:r>
            <a:r>
              <a:rPr sz="2800" b="1" spc="-2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к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4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1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</a:t>
            </a:r>
            <a:r>
              <a:rPr sz="2800" b="1" spc="-11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ю</a:t>
            </a:r>
            <a:r>
              <a:rPr sz="2800" b="1" spc="-1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</a:t>
            </a:r>
            <a:r>
              <a:rPr sz="2800" b="1" spc="-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ж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е</a:t>
            </a:r>
            <a:r>
              <a:rPr sz="2800" b="1" spc="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т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</a:t>
            </a: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прои</a:t>
            </a:r>
            <a:r>
              <a:rPr sz="2800" b="1" spc="-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</a:t>
            </a:r>
            <a:r>
              <a:rPr sz="2800" b="1" spc="-7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х</a:t>
            </a:r>
            <a:r>
              <a:rPr sz="2800" b="1" spc="-5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spc="-1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ит</a:t>
            </a:r>
            <a:r>
              <a:rPr sz="2800" b="1" spc="-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sz="2800" b="1" spc="-2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ф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инансир</a:t>
            </a:r>
            <a:r>
              <a:rPr sz="2800" b="1" spc="-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о</a:t>
            </a:r>
            <a:r>
              <a:rPr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вание</a:t>
            </a:r>
            <a:r>
              <a:rPr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?</a:t>
            </a:r>
            <a:endParaRPr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/>
            </a:endParaRPr>
          </a:p>
        </p:txBody>
      </p:sp>
      <p:sp>
        <p:nvSpPr>
          <p:cNvPr id="364" name="Номер слайда 3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CADD7-0690-4FD1-AA1E-A0998A76DFF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6866" name="object 3"/>
          <p:cNvSpPr>
            <a:spLocks/>
          </p:cNvSpPr>
          <p:nvPr/>
        </p:nvSpPr>
        <p:spPr bwMode="auto">
          <a:xfrm>
            <a:off x="34925" y="490538"/>
            <a:ext cx="3854450" cy="868362"/>
          </a:xfrm>
          <a:custGeom>
            <a:avLst/>
            <a:gdLst/>
            <a:ahLst/>
            <a:cxnLst>
              <a:cxn ang="0">
                <a:pos x="0" y="868679"/>
              </a:cxn>
              <a:cxn ang="0">
                <a:pos x="3854830" y="868679"/>
              </a:cxn>
              <a:cxn ang="0">
                <a:pos x="3854830" y="0"/>
              </a:cxn>
              <a:cxn ang="0">
                <a:pos x="0" y="0"/>
              </a:cxn>
              <a:cxn ang="0">
                <a:pos x="0" y="868679"/>
              </a:cxn>
            </a:cxnLst>
            <a:rect l="0" t="0" r="r" b="b"/>
            <a:pathLst>
              <a:path w="3854830" h="868679">
                <a:moveTo>
                  <a:pt x="0" y="868679"/>
                </a:moveTo>
                <a:lnTo>
                  <a:pt x="3854830" y="868679"/>
                </a:lnTo>
                <a:lnTo>
                  <a:pt x="385483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7" name="object 4"/>
          <p:cNvSpPr>
            <a:spLocks/>
          </p:cNvSpPr>
          <p:nvPr/>
        </p:nvSpPr>
        <p:spPr bwMode="auto">
          <a:xfrm>
            <a:off x="3889375" y="490538"/>
            <a:ext cx="2409825" cy="274637"/>
          </a:xfrm>
          <a:custGeom>
            <a:avLst/>
            <a:gdLst/>
            <a:ahLst/>
            <a:cxnLst>
              <a:cxn ang="0">
                <a:pos x="0" y="274320"/>
              </a:cxn>
              <a:cxn ang="0">
                <a:pos x="2409825" y="274320"/>
              </a:cxn>
              <a:cxn ang="0">
                <a:pos x="2409825" y="0"/>
              </a:cxn>
              <a:cxn ang="0">
                <a:pos x="0" y="0"/>
              </a:cxn>
              <a:cxn ang="0">
                <a:pos x="0" y="274320"/>
              </a:cxn>
            </a:cxnLst>
            <a:rect l="0" t="0" r="r" b="b"/>
            <a:pathLst>
              <a:path w="2409825" h="274320">
                <a:moveTo>
                  <a:pt x="0" y="274320"/>
                </a:moveTo>
                <a:lnTo>
                  <a:pt x="2409825" y="274320"/>
                </a:lnTo>
                <a:lnTo>
                  <a:pt x="24098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8" name="object 5"/>
          <p:cNvSpPr>
            <a:spLocks/>
          </p:cNvSpPr>
          <p:nvPr/>
        </p:nvSpPr>
        <p:spPr bwMode="auto">
          <a:xfrm>
            <a:off x="6299200" y="490538"/>
            <a:ext cx="2844800" cy="274637"/>
          </a:xfrm>
          <a:custGeom>
            <a:avLst/>
            <a:gdLst/>
            <a:ahLst/>
            <a:cxnLst>
              <a:cxn ang="0">
                <a:pos x="0" y="274320"/>
              </a:cxn>
              <a:cxn ang="0">
                <a:pos x="2843783" y="274320"/>
              </a:cxn>
              <a:cxn ang="0">
                <a:pos x="2843783" y="0"/>
              </a:cxn>
              <a:cxn ang="0">
                <a:pos x="0" y="0"/>
              </a:cxn>
              <a:cxn ang="0">
                <a:pos x="0" y="274320"/>
              </a:cxn>
            </a:cxnLst>
            <a:rect l="0" t="0" r="r" b="b"/>
            <a:pathLst>
              <a:path w="2843783" h="274320">
                <a:moveTo>
                  <a:pt x="0" y="274320"/>
                </a:moveTo>
                <a:lnTo>
                  <a:pt x="2843783" y="274320"/>
                </a:lnTo>
                <a:lnTo>
                  <a:pt x="2843783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69" name="object 6"/>
          <p:cNvSpPr>
            <a:spLocks/>
          </p:cNvSpPr>
          <p:nvPr/>
        </p:nvSpPr>
        <p:spPr bwMode="auto">
          <a:xfrm>
            <a:off x="3889375" y="765175"/>
            <a:ext cx="898525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897712" y="594360"/>
              </a:cxn>
              <a:cxn ang="0">
                <a:pos x="897712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897712" h="594360">
                <a:moveTo>
                  <a:pt x="0" y="594360"/>
                </a:moveTo>
                <a:lnTo>
                  <a:pt x="897712" y="594360"/>
                </a:lnTo>
                <a:lnTo>
                  <a:pt x="89771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0" name="object 7"/>
          <p:cNvSpPr>
            <a:spLocks/>
          </p:cNvSpPr>
          <p:nvPr/>
        </p:nvSpPr>
        <p:spPr bwMode="auto">
          <a:xfrm>
            <a:off x="4787900" y="765175"/>
            <a:ext cx="792163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792086" y="594360"/>
              </a:cxn>
              <a:cxn ang="0">
                <a:pos x="792086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792086" h="594360">
                <a:moveTo>
                  <a:pt x="0" y="594360"/>
                </a:moveTo>
                <a:lnTo>
                  <a:pt x="792086" y="594360"/>
                </a:lnTo>
                <a:lnTo>
                  <a:pt x="792086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1" name="object 8"/>
          <p:cNvSpPr>
            <a:spLocks/>
          </p:cNvSpPr>
          <p:nvPr/>
        </p:nvSpPr>
        <p:spPr bwMode="auto">
          <a:xfrm>
            <a:off x="5580063" y="765175"/>
            <a:ext cx="719137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720077" y="594360"/>
              </a:cxn>
              <a:cxn ang="0">
                <a:pos x="720077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720077" h="594360">
                <a:moveTo>
                  <a:pt x="0" y="594360"/>
                </a:moveTo>
                <a:lnTo>
                  <a:pt x="720077" y="594360"/>
                </a:lnTo>
                <a:lnTo>
                  <a:pt x="720077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2" name="object 9"/>
          <p:cNvSpPr>
            <a:spLocks/>
          </p:cNvSpPr>
          <p:nvPr/>
        </p:nvSpPr>
        <p:spPr bwMode="auto">
          <a:xfrm>
            <a:off x="6299200" y="765175"/>
            <a:ext cx="865188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864095" y="594360"/>
              </a:cxn>
              <a:cxn ang="0">
                <a:pos x="864095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864095" h="594360">
                <a:moveTo>
                  <a:pt x="0" y="594360"/>
                </a:moveTo>
                <a:lnTo>
                  <a:pt x="864095" y="594360"/>
                </a:lnTo>
                <a:lnTo>
                  <a:pt x="864095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3" name="object 10"/>
          <p:cNvSpPr>
            <a:spLocks/>
          </p:cNvSpPr>
          <p:nvPr/>
        </p:nvSpPr>
        <p:spPr bwMode="auto">
          <a:xfrm>
            <a:off x="7164388" y="765175"/>
            <a:ext cx="1079500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1080122" y="594360"/>
              </a:cxn>
              <a:cxn ang="0">
                <a:pos x="1080122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1080122" h="594360">
                <a:moveTo>
                  <a:pt x="0" y="594360"/>
                </a:moveTo>
                <a:lnTo>
                  <a:pt x="1080122" y="594360"/>
                </a:lnTo>
                <a:lnTo>
                  <a:pt x="1080122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4" name="object 11"/>
          <p:cNvSpPr>
            <a:spLocks/>
          </p:cNvSpPr>
          <p:nvPr/>
        </p:nvSpPr>
        <p:spPr bwMode="auto">
          <a:xfrm>
            <a:off x="8243888" y="765175"/>
            <a:ext cx="900112" cy="593725"/>
          </a:xfrm>
          <a:custGeom>
            <a:avLst/>
            <a:gdLst/>
            <a:ahLst/>
            <a:cxnLst>
              <a:cxn ang="0">
                <a:pos x="0" y="594360"/>
              </a:cxn>
              <a:cxn ang="0">
                <a:pos x="899591" y="594360"/>
              </a:cxn>
              <a:cxn ang="0">
                <a:pos x="899591" y="0"/>
              </a:cxn>
              <a:cxn ang="0">
                <a:pos x="0" y="0"/>
              </a:cxn>
              <a:cxn ang="0">
                <a:pos x="0" y="594360"/>
              </a:cxn>
            </a:cxnLst>
            <a:rect l="0" t="0" r="r" b="b"/>
            <a:pathLst>
              <a:path w="899591" h="594360">
                <a:moveTo>
                  <a:pt x="0" y="594360"/>
                </a:moveTo>
                <a:lnTo>
                  <a:pt x="899591" y="594360"/>
                </a:lnTo>
                <a:lnTo>
                  <a:pt x="899591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C0504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5" name="object 12"/>
          <p:cNvSpPr>
            <a:spLocks/>
          </p:cNvSpPr>
          <p:nvPr/>
        </p:nvSpPr>
        <p:spPr bwMode="auto">
          <a:xfrm>
            <a:off x="34925" y="13589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6" name="object 13"/>
          <p:cNvSpPr>
            <a:spLocks/>
          </p:cNvSpPr>
          <p:nvPr/>
        </p:nvSpPr>
        <p:spPr bwMode="auto">
          <a:xfrm>
            <a:off x="3889375" y="13589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7" name="object 14"/>
          <p:cNvSpPr>
            <a:spLocks/>
          </p:cNvSpPr>
          <p:nvPr/>
        </p:nvSpPr>
        <p:spPr bwMode="auto">
          <a:xfrm>
            <a:off x="4787900" y="13589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8" name="object 15"/>
          <p:cNvSpPr>
            <a:spLocks/>
          </p:cNvSpPr>
          <p:nvPr/>
        </p:nvSpPr>
        <p:spPr bwMode="auto">
          <a:xfrm>
            <a:off x="5580063" y="13589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79" name="object 16"/>
          <p:cNvSpPr>
            <a:spLocks/>
          </p:cNvSpPr>
          <p:nvPr/>
        </p:nvSpPr>
        <p:spPr bwMode="auto">
          <a:xfrm>
            <a:off x="6299200" y="13589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0" name="object 17"/>
          <p:cNvSpPr>
            <a:spLocks/>
          </p:cNvSpPr>
          <p:nvPr/>
        </p:nvSpPr>
        <p:spPr bwMode="auto">
          <a:xfrm>
            <a:off x="7164388" y="13589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1" name="object 18"/>
          <p:cNvSpPr>
            <a:spLocks/>
          </p:cNvSpPr>
          <p:nvPr/>
        </p:nvSpPr>
        <p:spPr bwMode="auto">
          <a:xfrm>
            <a:off x="8243888" y="13589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2" name="object 19"/>
          <p:cNvSpPr>
            <a:spLocks/>
          </p:cNvSpPr>
          <p:nvPr/>
        </p:nvSpPr>
        <p:spPr bwMode="auto">
          <a:xfrm>
            <a:off x="34925" y="1625600"/>
            <a:ext cx="3854450" cy="444500"/>
          </a:xfrm>
          <a:custGeom>
            <a:avLst/>
            <a:gdLst/>
            <a:ahLst/>
            <a:cxnLst>
              <a:cxn ang="0">
                <a:pos x="0" y="444233"/>
              </a:cxn>
              <a:cxn ang="0">
                <a:pos x="3854830" y="444233"/>
              </a:cxn>
              <a:cxn ang="0">
                <a:pos x="3854830" y="0"/>
              </a:cxn>
              <a:cxn ang="0">
                <a:pos x="0" y="0"/>
              </a:cxn>
              <a:cxn ang="0">
                <a:pos x="0" y="444233"/>
              </a:cxn>
            </a:cxnLst>
            <a:rect l="0" t="0" r="r" b="b"/>
            <a:pathLst>
              <a:path w="3854830" h="444233">
                <a:moveTo>
                  <a:pt x="0" y="444233"/>
                </a:moveTo>
                <a:lnTo>
                  <a:pt x="3854830" y="444233"/>
                </a:lnTo>
                <a:lnTo>
                  <a:pt x="3854830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83" name="object 20"/>
          <p:cNvSpPr>
            <a:spLocks/>
          </p:cNvSpPr>
          <p:nvPr/>
        </p:nvSpPr>
        <p:spPr bwMode="auto">
          <a:xfrm>
            <a:off x="3889375" y="1625600"/>
            <a:ext cx="898525" cy="444500"/>
          </a:xfrm>
          <a:custGeom>
            <a:avLst/>
            <a:gdLst/>
            <a:ahLst/>
            <a:cxnLst>
              <a:cxn ang="0">
                <a:pos x="0" y="444233"/>
              </a:cxn>
              <a:cxn ang="0">
                <a:pos x="897712" y="444233"/>
              </a:cxn>
              <a:cxn ang="0">
                <a:pos x="897712" y="0"/>
              </a:cxn>
              <a:cxn ang="0">
                <a:pos x="0" y="0"/>
              </a:cxn>
              <a:cxn ang="0">
                <a:pos x="0" y="444233"/>
              </a:cxn>
            </a:cxnLst>
            <a:rect l="0" t="0" r="r" b="b"/>
            <a:pathLst>
              <a:path w="897712" h="444233">
                <a:moveTo>
                  <a:pt x="0" y="444233"/>
                </a:moveTo>
                <a:lnTo>
                  <a:pt x="897712" y="444233"/>
                </a:lnTo>
                <a:lnTo>
                  <a:pt x="89771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21"/>
          <p:cNvSpPr/>
          <p:nvPr/>
        </p:nvSpPr>
        <p:spPr>
          <a:xfrm>
            <a:off x="4787900" y="1625600"/>
            <a:ext cx="792163" cy="444500"/>
          </a:xfrm>
          <a:custGeom>
            <a:avLst/>
            <a:gdLst/>
            <a:ahLst/>
            <a:cxnLst/>
            <a:rect l="l" t="t" r="r" b="b"/>
            <a:pathLst>
              <a:path w="792086" h="444233">
                <a:moveTo>
                  <a:pt x="0" y="444233"/>
                </a:moveTo>
                <a:lnTo>
                  <a:pt x="792086" y="444233"/>
                </a:lnTo>
                <a:lnTo>
                  <a:pt x="792086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80063" y="1625600"/>
            <a:ext cx="719137" cy="444500"/>
          </a:xfrm>
          <a:custGeom>
            <a:avLst/>
            <a:gdLst/>
            <a:ahLst/>
            <a:cxnLst/>
            <a:rect l="l" t="t" r="r" b="b"/>
            <a:pathLst>
              <a:path w="720077" h="444233">
                <a:moveTo>
                  <a:pt x="0" y="444233"/>
                </a:moveTo>
                <a:lnTo>
                  <a:pt x="720077" y="444233"/>
                </a:lnTo>
                <a:lnTo>
                  <a:pt x="720077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99200" y="1625600"/>
            <a:ext cx="865188" cy="444500"/>
          </a:xfrm>
          <a:custGeom>
            <a:avLst/>
            <a:gdLst/>
            <a:ahLst/>
            <a:cxnLst/>
            <a:rect l="l" t="t" r="r" b="b"/>
            <a:pathLst>
              <a:path w="864095" h="444233">
                <a:moveTo>
                  <a:pt x="0" y="444233"/>
                </a:moveTo>
                <a:lnTo>
                  <a:pt x="864095" y="444233"/>
                </a:lnTo>
                <a:lnTo>
                  <a:pt x="864095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64388" y="1625600"/>
            <a:ext cx="1079500" cy="444500"/>
          </a:xfrm>
          <a:custGeom>
            <a:avLst/>
            <a:gdLst/>
            <a:ahLst/>
            <a:cxnLst/>
            <a:rect l="l" t="t" r="r" b="b"/>
            <a:pathLst>
              <a:path w="1080122" h="444233">
                <a:moveTo>
                  <a:pt x="0" y="444233"/>
                </a:moveTo>
                <a:lnTo>
                  <a:pt x="1080122" y="444233"/>
                </a:lnTo>
                <a:lnTo>
                  <a:pt x="1080122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43888" y="1625600"/>
            <a:ext cx="900112" cy="444500"/>
          </a:xfrm>
          <a:custGeom>
            <a:avLst/>
            <a:gdLst/>
            <a:ahLst/>
            <a:cxnLst/>
            <a:rect l="l" t="t" r="r" b="b"/>
            <a:pathLst>
              <a:path w="899591" h="444233">
                <a:moveTo>
                  <a:pt x="0" y="444233"/>
                </a:moveTo>
                <a:lnTo>
                  <a:pt x="899591" y="444233"/>
                </a:lnTo>
                <a:lnTo>
                  <a:pt x="899591" y="0"/>
                </a:lnTo>
                <a:lnTo>
                  <a:pt x="0" y="0"/>
                </a:lnTo>
                <a:lnTo>
                  <a:pt x="0" y="444233"/>
                </a:lnTo>
                <a:close/>
              </a:path>
            </a:pathLst>
          </a:custGeom>
          <a:solidFill>
            <a:srgbClr val="FCEAD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36889" name="object 26"/>
          <p:cNvSpPr>
            <a:spLocks/>
          </p:cNvSpPr>
          <p:nvPr/>
        </p:nvSpPr>
        <p:spPr bwMode="auto">
          <a:xfrm>
            <a:off x="34925" y="20701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0" name="object 27"/>
          <p:cNvSpPr>
            <a:spLocks/>
          </p:cNvSpPr>
          <p:nvPr/>
        </p:nvSpPr>
        <p:spPr bwMode="auto">
          <a:xfrm>
            <a:off x="3889375" y="20701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1" name="object 28"/>
          <p:cNvSpPr>
            <a:spLocks/>
          </p:cNvSpPr>
          <p:nvPr/>
        </p:nvSpPr>
        <p:spPr bwMode="auto">
          <a:xfrm>
            <a:off x="4787900" y="20701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2" name="object 29"/>
          <p:cNvSpPr>
            <a:spLocks/>
          </p:cNvSpPr>
          <p:nvPr/>
        </p:nvSpPr>
        <p:spPr bwMode="auto">
          <a:xfrm>
            <a:off x="5580063" y="20701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3" name="object 30"/>
          <p:cNvSpPr>
            <a:spLocks/>
          </p:cNvSpPr>
          <p:nvPr/>
        </p:nvSpPr>
        <p:spPr bwMode="auto">
          <a:xfrm>
            <a:off x="6299200" y="20701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4" name="object 31"/>
          <p:cNvSpPr>
            <a:spLocks/>
          </p:cNvSpPr>
          <p:nvPr/>
        </p:nvSpPr>
        <p:spPr bwMode="auto">
          <a:xfrm>
            <a:off x="7164388" y="20701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5" name="object 32"/>
          <p:cNvSpPr>
            <a:spLocks/>
          </p:cNvSpPr>
          <p:nvPr/>
        </p:nvSpPr>
        <p:spPr bwMode="auto">
          <a:xfrm>
            <a:off x="8243888" y="20701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6" name="object 33"/>
          <p:cNvSpPr>
            <a:spLocks/>
          </p:cNvSpPr>
          <p:nvPr/>
        </p:nvSpPr>
        <p:spPr bwMode="auto">
          <a:xfrm>
            <a:off x="34925" y="23368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7" name="object 34"/>
          <p:cNvSpPr>
            <a:spLocks/>
          </p:cNvSpPr>
          <p:nvPr/>
        </p:nvSpPr>
        <p:spPr bwMode="auto">
          <a:xfrm>
            <a:off x="3889375" y="23368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8" name="object 35"/>
          <p:cNvSpPr>
            <a:spLocks/>
          </p:cNvSpPr>
          <p:nvPr/>
        </p:nvSpPr>
        <p:spPr bwMode="auto">
          <a:xfrm>
            <a:off x="4787900" y="23368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899" name="object 36"/>
          <p:cNvSpPr>
            <a:spLocks/>
          </p:cNvSpPr>
          <p:nvPr/>
        </p:nvSpPr>
        <p:spPr bwMode="auto">
          <a:xfrm>
            <a:off x="5580063" y="23368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0" name="object 37"/>
          <p:cNvSpPr>
            <a:spLocks/>
          </p:cNvSpPr>
          <p:nvPr/>
        </p:nvSpPr>
        <p:spPr bwMode="auto">
          <a:xfrm>
            <a:off x="6299200" y="23368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1" name="object 38"/>
          <p:cNvSpPr>
            <a:spLocks/>
          </p:cNvSpPr>
          <p:nvPr/>
        </p:nvSpPr>
        <p:spPr bwMode="auto">
          <a:xfrm>
            <a:off x="7164388" y="23368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2" name="object 39"/>
          <p:cNvSpPr>
            <a:spLocks/>
          </p:cNvSpPr>
          <p:nvPr/>
        </p:nvSpPr>
        <p:spPr bwMode="auto">
          <a:xfrm>
            <a:off x="8243888" y="23368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3" name="object 40"/>
          <p:cNvSpPr>
            <a:spLocks/>
          </p:cNvSpPr>
          <p:nvPr/>
        </p:nvSpPr>
        <p:spPr bwMode="auto">
          <a:xfrm>
            <a:off x="34925" y="26035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4" name="object 41"/>
          <p:cNvSpPr>
            <a:spLocks/>
          </p:cNvSpPr>
          <p:nvPr/>
        </p:nvSpPr>
        <p:spPr bwMode="auto">
          <a:xfrm>
            <a:off x="3889375" y="26035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5" name="object 42"/>
          <p:cNvSpPr>
            <a:spLocks/>
          </p:cNvSpPr>
          <p:nvPr/>
        </p:nvSpPr>
        <p:spPr bwMode="auto">
          <a:xfrm>
            <a:off x="4787900" y="26035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6" name="object 43"/>
          <p:cNvSpPr>
            <a:spLocks/>
          </p:cNvSpPr>
          <p:nvPr/>
        </p:nvSpPr>
        <p:spPr bwMode="auto">
          <a:xfrm>
            <a:off x="5580063" y="26035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7" name="object 44"/>
          <p:cNvSpPr>
            <a:spLocks/>
          </p:cNvSpPr>
          <p:nvPr/>
        </p:nvSpPr>
        <p:spPr bwMode="auto">
          <a:xfrm>
            <a:off x="6299200" y="26035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8" name="object 45"/>
          <p:cNvSpPr>
            <a:spLocks/>
          </p:cNvSpPr>
          <p:nvPr/>
        </p:nvSpPr>
        <p:spPr bwMode="auto">
          <a:xfrm>
            <a:off x="7164388" y="26035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09" name="object 46"/>
          <p:cNvSpPr>
            <a:spLocks/>
          </p:cNvSpPr>
          <p:nvPr/>
        </p:nvSpPr>
        <p:spPr bwMode="auto">
          <a:xfrm>
            <a:off x="8243888" y="26035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0" name="object 47"/>
          <p:cNvSpPr>
            <a:spLocks/>
          </p:cNvSpPr>
          <p:nvPr/>
        </p:nvSpPr>
        <p:spPr bwMode="auto">
          <a:xfrm>
            <a:off x="34925" y="28702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1" name="object 48"/>
          <p:cNvSpPr>
            <a:spLocks/>
          </p:cNvSpPr>
          <p:nvPr/>
        </p:nvSpPr>
        <p:spPr bwMode="auto">
          <a:xfrm>
            <a:off x="3889375" y="28702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2" name="object 49"/>
          <p:cNvSpPr>
            <a:spLocks/>
          </p:cNvSpPr>
          <p:nvPr/>
        </p:nvSpPr>
        <p:spPr bwMode="auto">
          <a:xfrm>
            <a:off x="4787900" y="28702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3" name="object 50"/>
          <p:cNvSpPr>
            <a:spLocks/>
          </p:cNvSpPr>
          <p:nvPr/>
        </p:nvSpPr>
        <p:spPr bwMode="auto">
          <a:xfrm>
            <a:off x="5580063" y="28702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4" name="object 51"/>
          <p:cNvSpPr>
            <a:spLocks/>
          </p:cNvSpPr>
          <p:nvPr/>
        </p:nvSpPr>
        <p:spPr bwMode="auto">
          <a:xfrm>
            <a:off x="6299200" y="28702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5" name="object 52"/>
          <p:cNvSpPr>
            <a:spLocks/>
          </p:cNvSpPr>
          <p:nvPr/>
        </p:nvSpPr>
        <p:spPr bwMode="auto">
          <a:xfrm>
            <a:off x="7164388" y="28702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6" name="object 53"/>
          <p:cNvSpPr>
            <a:spLocks/>
          </p:cNvSpPr>
          <p:nvPr/>
        </p:nvSpPr>
        <p:spPr bwMode="auto">
          <a:xfrm>
            <a:off x="8243888" y="28702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7" name="object 54"/>
          <p:cNvSpPr>
            <a:spLocks/>
          </p:cNvSpPr>
          <p:nvPr/>
        </p:nvSpPr>
        <p:spPr bwMode="auto">
          <a:xfrm>
            <a:off x="34925" y="3136900"/>
            <a:ext cx="3854450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8" name="object 55"/>
          <p:cNvSpPr>
            <a:spLocks/>
          </p:cNvSpPr>
          <p:nvPr/>
        </p:nvSpPr>
        <p:spPr bwMode="auto">
          <a:xfrm>
            <a:off x="3889375" y="3136900"/>
            <a:ext cx="898525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19" name="object 56"/>
          <p:cNvSpPr>
            <a:spLocks/>
          </p:cNvSpPr>
          <p:nvPr/>
        </p:nvSpPr>
        <p:spPr bwMode="auto">
          <a:xfrm>
            <a:off x="4787900" y="3136900"/>
            <a:ext cx="792163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0" name="object 57"/>
          <p:cNvSpPr>
            <a:spLocks/>
          </p:cNvSpPr>
          <p:nvPr/>
        </p:nvSpPr>
        <p:spPr bwMode="auto">
          <a:xfrm>
            <a:off x="5580063" y="3136900"/>
            <a:ext cx="719137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1" name="object 58"/>
          <p:cNvSpPr>
            <a:spLocks/>
          </p:cNvSpPr>
          <p:nvPr/>
        </p:nvSpPr>
        <p:spPr bwMode="auto">
          <a:xfrm>
            <a:off x="6299200" y="3136900"/>
            <a:ext cx="865188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2" name="object 59"/>
          <p:cNvSpPr>
            <a:spLocks/>
          </p:cNvSpPr>
          <p:nvPr/>
        </p:nvSpPr>
        <p:spPr bwMode="auto">
          <a:xfrm>
            <a:off x="7164388" y="3136900"/>
            <a:ext cx="1079500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3" name="object 60"/>
          <p:cNvSpPr>
            <a:spLocks/>
          </p:cNvSpPr>
          <p:nvPr/>
        </p:nvSpPr>
        <p:spPr bwMode="auto">
          <a:xfrm>
            <a:off x="8243888" y="3136900"/>
            <a:ext cx="900112" cy="265113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4" name="object 61"/>
          <p:cNvSpPr>
            <a:spLocks/>
          </p:cNvSpPr>
          <p:nvPr/>
        </p:nvSpPr>
        <p:spPr bwMode="auto">
          <a:xfrm>
            <a:off x="34925" y="34020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5" name="object 62"/>
          <p:cNvSpPr>
            <a:spLocks/>
          </p:cNvSpPr>
          <p:nvPr/>
        </p:nvSpPr>
        <p:spPr bwMode="auto">
          <a:xfrm>
            <a:off x="3889375" y="34020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6" name="object 63"/>
          <p:cNvSpPr>
            <a:spLocks/>
          </p:cNvSpPr>
          <p:nvPr/>
        </p:nvSpPr>
        <p:spPr bwMode="auto">
          <a:xfrm>
            <a:off x="4787900" y="34020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7" name="object 64"/>
          <p:cNvSpPr>
            <a:spLocks/>
          </p:cNvSpPr>
          <p:nvPr/>
        </p:nvSpPr>
        <p:spPr bwMode="auto">
          <a:xfrm>
            <a:off x="5580063" y="34020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8" name="object 65"/>
          <p:cNvSpPr>
            <a:spLocks/>
          </p:cNvSpPr>
          <p:nvPr/>
        </p:nvSpPr>
        <p:spPr bwMode="auto">
          <a:xfrm>
            <a:off x="6299200" y="34020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29" name="object 66"/>
          <p:cNvSpPr>
            <a:spLocks/>
          </p:cNvSpPr>
          <p:nvPr/>
        </p:nvSpPr>
        <p:spPr bwMode="auto">
          <a:xfrm>
            <a:off x="7164388" y="34020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0" name="object 67"/>
          <p:cNvSpPr>
            <a:spLocks/>
          </p:cNvSpPr>
          <p:nvPr/>
        </p:nvSpPr>
        <p:spPr bwMode="auto">
          <a:xfrm>
            <a:off x="8243888" y="34020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1" name="object 68"/>
          <p:cNvSpPr>
            <a:spLocks/>
          </p:cNvSpPr>
          <p:nvPr/>
        </p:nvSpPr>
        <p:spPr bwMode="auto">
          <a:xfrm>
            <a:off x="34925" y="36687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2" name="object 69"/>
          <p:cNvSpPr>
            <a:spLocks/>
          </p:cNvSpPr>
          <p:nvPr/>
        </p:nvSpPr>
        <p:spPr bwMode="auto">
          <a:xfrm>
            <a:off x="3889375" y="36687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3" name="object 70"/>
          <p:cNvSpPr>
            <a:spLocks/>
          </p:cNvSpPr>
          <p:nvPr/>
        </p:nvSpPr>
        <p:spPr bwMode="auto">
          <a:xfrm>
            <a:off x="4787900" y="36687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4" name="object 71"/>
          <p:cNvSpPr>
            <a:spLocks/>
          </p:cNvSpPr>
          <p:nvPr/>
        </p:nvSpPr>
        <p:spPr bwMode="auto">
          <a:xfrm>
            <a:off x="5580063" y="36687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5" name="object 72"/>
          <p:cNvSpPr>
            <a:spLocks/>
          </p:cNvSpPr>
          <p:nvPr/>
        </p:nvSpPr>
        <p:spPr bwMode="auto">
          <a:xfrm>
            <a:off x="6299200" y="36687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6" name="object 73"/>
          <p:cNvSpPr>
            <a:spLocks/>
          </p:cNvSpPr>
          <p:nvPr/>
        </p:nvSpPr>
        <p:spPr bwMode="auto">
          <a:xfrm>
            <a:off x="7164388" y="36687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7" name="object 74"/>
          <p:cNvSpPr>
            <a:spLocks/>
          </p:cNvSpPr>
          <p:nvPr/>
        </p:nvSpPr>
        <p:spPr bwMode="auto">
          <a:xfrm>
            <a:off x="8243888" y="36687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8" name="object 75"/>
          <p:cNvSpPr>
            <a:spLocks/>
          </p:cNvSpPr>
          <p:nvPr/>
        </p:nvSpPr>
        <p:spPr bwMode="auto">
          <a:xfrm>
            <a:off x="34925" y="39354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39" name="object 76"/>
          <p:cNvSpPr>
            <a:spLocks/>
          </p:cNvSpPr>
          <p:nvPr/>
        </p:nvSpPr>
        <p:spPr bwMode="auto">
          <a:xfrm>
            <a:off x="3889375" y="39354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0" name="object 77"/>
          <p:cNvSpPr>
            <a:spLocks/>
          </p:cNvSpPr>
          <p:nvPr/>
        </p:nvSpPr>
        <p:spPr bwMode="auto">
          <a:xfrm>
            <a:off x="4787900" y="39354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1" name="object 78"/>
          <p:cNvSpPr>
            <a:spLocks/>
          </p:cNvSpPr>
          <p:nvPr/>
        </p:nvSpPr>
        <p:spPr bwMode="auto">
          <a:xfrm>
            <a:off x="5580063" y="39354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2" name="object 79"/>
          <p:cNvSpPr>
            <a:spLocks/>
          </p:cNvSpPr>
          <p:nvPr/>
        </p:nvSpPr>
        <p:spPr bwMode="auto">
          <a:xfrm>
            <a:off x="6299200" y="39354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3" name="object 80"/>
          <p:cNvSpPr>
            <a:spLocks/>
          </p:cNvSpPr>
          <p:nvPr/>
        </p:nvSpPr>
        <p:spPr bwMode="auto">
          <a:xfrm>
            <a:off x="7164388" y="39354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4" name="object 81"/>
          <p:cNvSpPr>
            <a:spLocks/>
          </p:cNvSpPr>
          <p:nvPr/>
        </p:nvSpPr>
        <p:spPr bwMode="auto">
          <a:xfrm>
            <a:off x="8243888" y="39354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5" name="object 82"/>
          <p:cNvSpPr>
            <a:spLocks/>
          </p:cNvSpPr>
          <p:nvPr/>
        </p:nvSpPr>
        <p:spPr bwMode="auto">
          <a:xfrm>
            <a:off x="34925" y="42021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6" name="object 83"/>
          <p:cNvSpPr>
            <a:spLocks/>
          </p:cNvSpPr>
          <p:nvPr/>
        </p:nvSpPr>
        <p:spPr bwMode="auto">
          <a:xfrm>
            <a:off x="3889375" y="42021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7" name="object 84"/>
          <p:cNvSpPr>
            <a:spLocks/>
          </p:cNvSpPr>
          <p:nvPr/>
        </p:nvSpPr>
        <p:spPr bwMode="auto">
          <a:xfrm>
            <a:off x="4787900" y="42021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8" name="object 85"/>
          <p:cNvSpPr>
            <a:spLocks/>
          </p:cNvSpPr>
          <p:nvPr/>
        </p:nvSpPr>
        <p:spPr bwMode="auto">
          <a:xfrm>
            <a:off x="5580063" y="42021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49" name="object 86"/>
          <p:cNvSpPr>
            <a:spLocks/>
          </p:cNvSpPr>
          <p:nvPr/>
        </p:nvSpPr>
        <p:spPr bwMode="auto">
          <a:xfrm>
            <a:off x="6299200" y="42021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0" name="object 87"/>
          <p:cNvSpPr>
            <a:spLocks/>
          </p:cNvSpPr>
          <p:nvPr/>
        </p:nvSpPr>
        <p:spPr bwMode="auto">
          <a:xfrm>
            <a:off x="7164388" y="42021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1" name="object 88"/>
          <p:cNvSpPr>
            <a:spLocks/>
          </p:cNvSpPr>
          <p:nvPr/>
        </p:nvSpPr>
        <p:spPr bwMode="auto">
          <a:xfrm>
            <a:off x="8243888" y="42021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2" name="object 89"/>
          <p:cNvSpPr>
            <a:spLocks/>
          </p:cNvSpPr>
          <p:nvPr/>
        </p:nvSpPr>
        <p:spPr bwMode="auto">
          <a:xfrm>
            <a:off x="34925" y="44688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3" name="object 90"/>
          <p:cNvSpPr>
            <a:spLocks/>
          </p:cNvSpPr>
          <p:nvPr/>
        </p:nvSpPr>
        <p:spPr bwMode="auto">
          <a:xfrm>
            <a:off x="3889375" y="44688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4" name="object 91"/>
          <p:cNvSpPr>
            <a:spLocks/>
          </p:cNvSpPr>
          <p:nvPr/>
        </p:nvSpPr>
        <p:spPr bwMode="auto">
          <a:xfrm>
            <a:off x="4787900" y="44688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5" name="object 92"/>
          <p:cNvSpPr>
            <a:spLocks/>
          </p:cNvSpPr>
          <p:nvPr/>
        </p:nvSpPr>
        <p:spPr bwMode="auto">
          <a:xfrm>
            <a:off x="5580063" y="44688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6" name="object 93"/>
          <p:cNvSpPr>
            <a:spLocks/>
          </p:cNvSpPr>
          <p:nvPr/>
        </p:nvSpPr>
        <p:spPr bwMode="auto">
          <a:xfrm>
            <a:off x="6299200" y="44688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7" name="object 94"/>
          <p:cNvSpPr>
            <a:spLocks/>
          </p:cNvSpPr>
          <p:nvPr/>
        </p:nvSpPr>
        <p:spPr bwMode="auto">
          <a:xfrm>
            <a:off x="7164388" y="44688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8" name="object 95"/>
          <p:cNvSpPr>
            <a:spLocks/>
          </p:cNvSpPr>
          <p:nvPr/>
        </p:nvSpPr>
        <p:spPr bwMode="auto">
          <a:xfrm>
            <a:off x="8243888" y="44688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59" name="object 96"/>
          <p:cNvSpPr>
            <a:spLocks/>
          </p:cNvSpPr>
          <p:nvPr/>
        </p:nvSpPr>
        <p:spPr bwMode="auto">
          <a:xfrm>
            <a:off x="34925" y="47355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0" name="object 97"/>
          <p:cNvSpPr>
            <a:spLocks/>
          </p:cNvSpPr>
          <p:nvPr/>
        </p:nvSpPr>
        <p:spPr bwMode="auto">
          <a:xfrm>
            <a:off x="3889375" y="47355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1" name="object 98"/>
          <p:cNvSpPr>
            <a:spLocks/>
          </p:cNvSpPr>
          <p:nvPr/>
        </p:nvSpPr>
        <p:spPr bwMode="auto">
          <a:xfrm>
            <a:off x="4787900" y="47355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2" name="object 99"/>
          <p:cNvSpPr>
            <a:spLocks/>
          </p:cNvSpPr>
          <p:nvPr/>
        </p:nvSpPr>
        <p:spPr bwMode="auto">
          <a:xfrm>
            <a:off x="5580063" y="47355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3" name="object 100"/>
          <p:cNvSpPr>
            <a:spLocks/>
          </p:cNvSpPr>
          <p:nvPr/>
        </p:nvSpPr>
        <p:spPr bwMode="auto">
          <a:xfrm>
            <a:off x="6299200" y="47355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4" name="object 101"/>
          <p:cNvSpPr>
            <a:spLocks/>
          </p:cNvSpPr>
          <p:nvPr/>
        </p:nvSpPr>
        <p:spPr bwMode="auto">
          <a:xfrm>
            <a:off x="7164388" y="47355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5" name="object 102"/>
          <p:cNvSpPr>
            <a:spLocks/>
          </p:cNvSpPr>
          <p:nvPr/>
        </p:nvSpPr>
        <p:spPr bwMode="auto">
          <a:xfrm>
            <a:off x="8243888" y="47355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6" name="object 103"/>
          <p:cNvSpPr>
            <a:spLocks/>
          </p:cNvSpPr>
          <p:nvPr/>
        </p:nvSpPr>
        <p:spPr bwMode="auto">
          <a:xfrm>
            <a:off x="34925" y="5002213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7" name="object 104"/>
          <p:cNvSpPr>
            <a:spLocks/>
          </p:cNvSpPr>
          <p:nvPr/>
        </p:nvSpPr>
        <p:spPr bwMode="auto">
          <a:xfrm>
            <a:off x="3889375" y="5002213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8" name="object 105"/>
          <p:cNvSpPr>
            <a:spLocks/>
          </p:cNvSpPr>
          <p:nvPr/>
        </p:nvSpPr>
        <p:spPr bwMode="auto">
          <a:xfrm>
            <a:off x="4787900" y="5002213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69" name="object 106"/>
          <p:cNvSpPr>
            <a:spLocks/>
          </p:cNvSpPr>
          <p:nvPr/>
        </p:nvSpPr>
        <p:spPr bwMode="auto">
          <a:xfrm>
            <a:off x="5580063" y="5002213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0" name="object 107"/>
          <p:cNvSpPr>
            <a:spLocks/>
          </p:cNvSpPr>
          <p:nvPr/>
        </p:nvSpPr>
        <p:spPr bwMode="auto">
          <a:xfrm>
            <a:off x="6299200" y="5002213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1" name="object 108"/>
          <p:cNvSpPr>
            <a:spLocks/>
          </p:cNvSpPr>
          <p:nvPr/>
        </p:nvSpPr>
        <p:spPr bwMode="auto">
          <a:xfrm>
            <a:off x="7164388" y="5002213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2" name="object 109"/>
          <p:cNvSpPr>
            <a:spLocks/>
          </p:cNvSpPr>
          <p:nvPr/>
        </p:nvSpPr>
        <p:spPr bwMode="auto">
          <a:xfrm>
            <a:off x="8243888" y="5002213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3" name="object 110"/>
          <p:cNvSpPr>
            <a:spLocks/>
          </p:cNvSpPr>
          <p:nvPr/>
        </p:nvSpPr>
        <p:spPr bwMode="auto">
          <a:xfrm>
            <a:off x="34925" y="5268913"/>
            <a:ext cx="3854450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3854830" y="254876"/>
              </a:cxn>
              <a:cxn ang="0">
                <a:pos x="3854830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3854830" h="254876">
                <a:moveTo>
                  <a:pt x="0" y="254876"/>
                </a:moveTo>
                <a:lnTo>
                  <a:pt x="3854830" y="254876"/>
                </a:lnTo>
                <a:lnTo>
                  <a:pt x="3854830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4" name="object 111"/>
          <p:cNvSpPr>
            <a:spLocks/>
          </p:cNvSpPr>
          <p:nvPr/>
        </p:nvSpPr>
        <p:spPr bwMode="auto">
          <a:xfrm>
            <a:off x="3889375" y="5268913"/>
            <a:ext cx="898525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897712" y="254876"/>
              </a:cxn>
              <a:cxn ang="0">
                <a:pos x="897712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897712" h="254876">
                <a:moveTo>
                  <a:pt x="0" y="254876"/>
                </a:moveTo>
                <a:lnTo>
                  <a:pt x="897712" y="254876"/>
                </a:lnTo>
                <a:lnTo>
                  <a:pt x="89771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5" name="object 112"/>
          <p:cNvSpPr>
            <a:spLocks/>
          </p:cNvSpPr>
          <p:nvPr/>
        </p:nvSpPr>
        <p:spPr bwMode="auto">
          <a:xfrm>
            <a:off x="4787900" y="5268913"/>
            <a:ext cx="792163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792086" y="254876"/>
              </a:cxn>
              <a:cxn ang="0">
                <a:pos x="792086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792086" h="254876">
                <a:moveTo>
                  <a:pt x="0" y="254876"/>
                </a:moveTo>
                <a:lnTo>
                  <a:pt x="792086" y="254876"/>
                </a:lnTo>
                <a:lnTo>
                  <a:pt x="792086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6" name="object 113"/>
          <p:cNvSpPr>
            <a:spLocks/>
          </p:cNvSpPr>
          <p:nvPr/>
        </p:nvSpPr>
        <p:spPr bwMode="auto">
          <a:xfrm>
            <a:off x="5580063" y="5268913"/>
            <a:ext cx="719137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720077" y="254876"/>
              </a:cxn>
              <a:cxn ang="0">
                <a:pos x="720077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720077" h="254876">
                <a:moveTo>
                  <a:pt x="0" y="254876"/>
                </a:moveTo>
                <a:lnTo>
                  <a:pt x="720077" y="254876"/>
                </a:lnTo>
                <a:lnTo>
                  <a:pt x="720077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7" name="object 114"/>
          <p:cNvSpPr>
            <a:spLocks/>
          </p:cNvSpPr>
          <p:nvPr/>
        </p:nvSpPr>
        <p:spPr bwMode="auto">
          <a:xfrm>
            <a:off x="6299200" y="5268913"/>
            <a:ext cx="865188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864095" y="254876"/>
              </a:cxn>
              <a:cxn ang="0">
                <a:pos x="864095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864095" h="254876">
                <a:moveTo>
                  <a:pt x="0" y="254876"/>
                </a:moveTo>
                <a:lnTo>
                  <a:pt x="864095" y="254876"/>
                </a:lnTo>
                <a:lnTo>
                  <a:pt x="864095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8" name="object 115"/>
          <p:cNvSpPr>
            <a:spLocks/>
          </p:cNvSpPr>
          <p:nvPr/>
        </p:nvSpPr>
        <p:spPr bwMode="auto">
          <a:xfrm>
            <a:off x="7164388" y="5268913"/>
            <a:ext cx="1079500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1080122" y="254876"/>
              </a:cxn>
              <a:cxn ang="0">
                <a:pos x="1080122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1080122" h="254876">
                <a:moveTo>
                  <a:pt x="0" y="254876"/>
                </a:moveTo>
                <a:lnTo>
                  <a:pt x="1080122" y="254876"/>
                </a:lnTo>
                <a:lnTo>
                  <a:pt x="1080122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79" name="object 116"/>
          <p:cNvSpPr>
            <a:spLocks/>
          </p:cNvSpPr>
          <p:nvPr/>
        </p:nvSpPr>
        <p:spPr bwMode="auto">
          <a:xfrm>
            <a:off x="8243888" y="5268913"/>
            <a:ext cx="900112" cy="254000"/>
          </a:xfrm>
          <a:custGeom>
            <a:avLst/>
            <a:gdLst/>
            <a:ahLst/>
            <a:cxnLst>
              <a:cxn ang="0">
                <a:pos x="0" y="254876"/>
              </a:cxn>
              <a:cxn ang="0">
                <a:pos x="899591" y="254876"/>
              </a:cxn>
              <a:cxn ang="0">
                <a:pos x="899591" y="0"/>
              </a:cxn>
              <a:cxn ang="0">
                <a:pos x="0" y="0"/>
              </a:cxn>
              <a:cxn ang="0">
                <a:pos x="0" y="254876"/>
              </a:cxn>
            </a:cxnLst>
            <a:rect l="0" t="0" r="r" b="b"/>
            <a:pathLst>
              <a:path w="899591" h="254876">
                <a:moveTo>
                  <a:pt x="0" y="254876"/>
                </a:moveTo>
                <a:lnTo>
                  <a:pt x="899591" y="254876"/>
                </a:lnTo>
                <a:lnTo>
                  <a:pt x="899591" y="0"/>
                </a:lnTo>
                <a:lnTo>
                  <a:pt x="0" y="0"/>
                </a:lnTo>
                <a:lnTo>
                  <a:pt x="0" y="254876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0" name="object 117"/>
          <p:cNvSpPr>
            <a:spLocks/>
          </p:cNvSpPr>
          <p:nvPr/>
        </p:nvSpPr>
        <p:spPr bwMode="auto">
          <a:xfrm>
            <a:off x="34925" y="5522913"/>
            <a:ext cx="3854450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3854830" y="268160"/>
              </a:cxn>
              <a:cxn ang="0">
                <a:pos x="3854830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3854830" h="268160">
                <a:moveTo>
                  <a:pt x="0" y="268160"/>
                </a:moveTo>
                <a:lnTo>
                  <a:pt x="3854830" y="268160"/>
                </a:lnTo>
                <a:lnTo>
                  <a:pt x="3854830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1" name="object 118"/>
          <p:cNvSpPr>
            <a:spLocks/>
          </p:cNvSpPr>
          <p:nvPr/>
        </p:nvSpPr>
        <p:spPr bwMode="auto">
          <a:xfrm>
            <a:off x="3889375" y="5522913"/>
            <a:ext cx="898525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897712" y="268160"/>
              </a:cxn>
              <a:cxn ang="0">
                <a:pos x="897712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897712" h="268160">
                <a:moveTo>
                  <a:pt x="0" y="268160"/>
                </a:moveTo>
                <a:lnTo>
                  <a:pt x="897712" y="268160"/>
                </a:lnTo>
                <a:lnTo>
                  <a:pt x="89771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2" name="object 119"/>
          <p:cNvSpPr>
            <a:spLocks/>
          </p:cNvSpPr>
          <p:nvPr/>
        </p:nvSpPr>
        <p:spPr bwMode="auto">
          <a:xfrm>
            <a:off x="4787900" y="5522913"/>
            <a:ext cx="792163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792086" y="268160"/>
              </a:cxn>
              <a:cxn ang="0">
                <a:pos x="792086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792086" h="268160">
                <a:moveTo>
                  <a:pt x="0" y="268160"/>
                </a:moveTo>
                <a:lnTo>
                  <a:pt x="792086" y="268160"/>
                </a:lnTo>
                <a:lnTo>
                  <a:pt x="792086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3" name="object 120"/>
          <p:cNvSpPr>
            <a:spLocks/>
          </p:cNvSpPr>
          <p:nvPr/>
        </p:nvSpPr>
        <p:spPr bwMode="auto">
          <a:xfrm>
            <a:off x="5580063" y="5522913"/>
            <a:ext cx="719137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720077" y="268160"/>
              </a:cxn>
              <a:cxn ang="0">
                <a:pos x="720077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720077" h="268160">
                <a:moveTo>
                  <a:pt x="0" y="268160"/>
                </a:moveTo>
                <a:lnTo>
                  <a:pt x="720077" y="268160"/>
                </a:lnTo>
                <a:lnTo>
                  <a:pt x="720077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4" name="object 121"/>
          <p:cNvSpPr>
            <a:spLocks/>
          </p:cNvSpPr>
          <p:nvPr/>
        </p:nvSpPr>
        <p:spPr bwMode="auto">
          <a:xfrm>
            <a:off x="6299200" y="5522913"/>
            <a:ext cx="865188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864095" y="268160"/>
              </a:cxn>
              <a:cxn ang="0">
                <a:pos x="864095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864095" h="268160">
                <a:moveTo>
                  <a:pt x="0" y="268160"/>
                </a:moveTo>
                <a:lnTo>
                  <a:pt x="864095" y="268160"/>
                </a:lnTo>
                <a:lnTo>
                  <a:pt x="864095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5" name="object 122"/>
          <p:cNvSpPr>
            <a:spLocks/>
          </p:cNvSpPr>
          <p:nvPr/>
        </p:nvSpPr>
        <p:spPr bwMode="auto">
          <a:xfrm>
            <a:off x="7164388" y="5522913"/>
            <a:ext cx="1079500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1080122" y="268160"/>
              </a:cxn>
              <a:cxn ang="0">
                <a:pos x="1080122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1080122" h="268160">
                <a:moveTo>
                  <a:pt x="0" y="268160"/>
                </a:moveTo>
                <a:lnTo>
                  <a:pt x="1080122" y="268160"/>
                </a:lnTo>
                <a:lnTo>
                  <a:pt x="1080122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6" name="object 123"/>
          <p:cNvSpPr>
            <a:spLocks/>
          </p:cNvSpPr>
          <p:nvPr/>
        </p:nvSpPr>
        <p:spPr bwMode="auto">
          <a:xfrm>
            <a:off x="8243888" y="5522913"/>
            <a:ext cx="900112" cy="268287"/>
          </a:xfrm>
          <a:custGeom>
            <a:avLst/>
            <a:gdLst/>
            <a:ahLst/>
            <a:cxnLst>
              <a:cxn ang="0">
                <a:pos x="0" y="268160"/>
              </a:cxn>
              <a:cxn ang="0">
                <a:pos x="899591" y="268160"/>
              </a:cxn>
              <a:cxn ang="0">
                <a:pos x="899591" y="0"/>
              </a:cxn>
              <a:cxn ang="0">
                <a:pos x="0" y="0"/>
              </a:cxn>
              <a:cxn ang="0">
                <a:pos x="0" y="268160"/>
              </a:cxn>
            </a:cxnLst>
            <a:rect l="0" t="0" r="r" b="b"/>
            <a:pathLst>
              <a:path w="899591" h="268160">
                <a:moveTo>
                  <a:pt x="0" y="268160"/>
                </a:moveTo>
                <a:lnTo>
                  <a:pt x="899591" y="268160"/>
                </a:lnTo>
                <a:lnTo>
                  <a:pt x="899591" y="0"/>
                </a:lnTo>
                <a:lnTo>
                  <a:pt x="0" y="0"/>
                </a:lnTo>
                <a:lnTo>
                  <a:pt x="0" y="268160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7" name="object 124"/>
          <p:cNvSpPr>
            <a:spLocks/>
          </p:cNvSpPr>
          <p:nvPr/>
        </p:nvSpPr>
        <p:spPr bwMode="auto">
          <a:xfrm>
            <a:off x="34925" y="57912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8" name="object 125"/>
          <p:cNvSpPr>
            <a:spLocks/>
          </p:cNvSpPr>
          <p:nvPr/>
        </p:nvSpPr>
        <p:spPr bwMode="auto">
          <a:xfrm>
            <a:off x="3889375" y="57912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89" name="object 126"/>
          <p:cNvSpPr>
            <a:spLocks/>
          </p:cNvSpPr>
          <p:nvPr/>
        </p:nvSpPr>
        <p:spPr bwMode="auto">
          <a:xfrm>
            <a:off x="4787900" y="57912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0" name="object 127"/>
          <p:cNvSpPr>
            <a:spLocks/>
          </p:cNvSpPr>
          <p:nvPr/>
        </p:nvSpPr>
        <p:spPr bwMode="auto">
          <a:xfrm>
            <a:off x="5580063" y="57912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1" name="object 128"/>
          <p:cNvSpPr>
            <a:spLocks/>
          </p:cNvSpPr>
          <p:nvPr/>
        </p:nvSpPr>
        <p:spPr bwMode="auto">
          <a:xfrm>
            <a:off x="6299200" y="57912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2" name="object 129"/>
          <p:cNvSpPr>
            <a:spLocks/>
          </p:cNvSpPr>
          <p:nvPr/>
        </p:nvSpPr>
        <p:spPr bwMode="auto">
          <a:xfrm>
            <a:off x="7164388" y="57912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3" name="object 130"/>
          <p:cNvSpPr>
            <a:spLocks/>
          </p:cNvSpPr>
          <p:nvPr/>
        </p:nvSpPr>
        <p:spPr bwMode="auto">
          <a:xfrm>
            <a:off x="8243888" y="57912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4" name="object 131"/>
          <p:cNvSpPr>
            <a:spLocks/>
          </p:cNvSpPr>
          <p:nvPr/>
        </p:nvSpPr>
        <p:spPr bwMode="auto">
          <a:xfrm>
            <a:off x="34925" y="60579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5" name="object 132"/>
          <p:cNvSpPr>
            <a:spLocks/>
          </p:cNvSpPr>
          <p:nvPr/>
        </p:nvSpPr>
        <p:spPr bwMode="auto">
          <a:xfrm>
            <a:off x="3889375" y="60579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6" name="object 133"/>
          <p:cNvSpPr>
            <a:spLocks/>
          </p:cNvSpPr>
          <p:nvPr/>
        </p:nvSpPr>
        <p:spPr bwMode="auto">
          <a:xfrm>
            <a:off x="4787900" y="60579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7" name="object 134"/>
          <p:cNvSpPr>
            <a:spLocks/>
          </p:cNvSpPr>
          <p:nvPr/>
        </p:nvSpPr>
        <p:spPr bwMode="auto">
          <a:xfrm>
            <a:off x="5580063" y="60579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8" name="object 135"/>
          <p:cNvSpPr>
            <a:spLocks/>
          </p:cNvSpPr>
          <p:nvPr/>
        </p:nvSpPr>
        <p:spPr bwMode="auto">
          <a:xfrm>
            <a:off x="6299200" y="60579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999" name="object 136"/>
          <p:cNvSpPr>
            <a:spLocks/>
          </p:cNvSpPr>
          <p:nvPr/>
        </p:nvSpPr>
        <p:spPr bwMode="auto">
          <a:xfrm>
            <a:off x="7164388" y="60579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0" name="object 137"/>
          <p:cNvSpPr>
            <a:spLocks/>
          </p:cNvSpPr>
          <p:nvPr/>
        </p:nvSpPr>
        <p:spPr bwMode="auto">
          <a:xfrm>
            <a:off x="8243888" y="60579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1" name="object 138"/>
          <p:cNvSpPr>
            <a:spLocks/>
          </p:cNvSpPr>
          <p:nvPr/>
        </p:nvSpPr>
        <p:spPr bwMode="auto">
          <a:xfrm>
            <a:off x="34925" y="63246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2" name="object 139"/>
          <p:cNvSpPr>
            <a:spLocks/>
          </p:cNvSpPr>
          <p:nvPr/>
        </p:nvSpPr>
        <p:spPr bwMode="auto">
          <a:xfrm>
            <a:off x="3889375" y="63246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3" name="object 140"/>
          <p:cNvSpPr>
            <a:spLocks/>
          </p:cNvSpPr>
          <p:nvPr/>
        </p:nvSpPr>
        <p:spPr bwMode="auto">
          <a:xfrm>
            <a:off x="4787900" y="63246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4" name="object 141"/>
          <p:cNvSpPr>
            <a:spLocks/>
          </p:cNvSpPr>
          <p:nvPr/>
        </p:nvSpPr>
        <p:spPr bwMode="auto">
          <a:xfrm>
            <a:off x="5580063" y="63246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5" name="object 142"/>
          <p:cNvSpPr>
            <a:spLocks/>
          </p:cNvSpPr>
          <p:nvPr/>
        </p:nvSpPr>
        <p:spPr bwMode="auto">
          <a:xfrm>
            <a:off x="6299200" y="63246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6" name="object 143"/>
          <p:cNvSpPr>
            <a:spLocks/>
          </p:cNvSpPr>
          <p:nvPr/>
        </p:nvSpPr>
        <p:spPr bwMode="auto">
          <a:xfrm>
            <a:off x="7164388" y="63246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7" name="object 144"/>
          <p:cNvSpPr>
            <a:spLocks/>
          </p:cNvSpPr>
          <p:nvPr/>
        </p:nvSpPr>
        <p:spPr bwMode="auto">
          <a:xfrm>
            <a:off x="8243888" y="63246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8" name="object 145"/>
          <p:cNvSpPr>
            <a:spLocks/>
          </p:cNvSpPr>
          <p:nvPr/>
        </p:nvSpPr>
        <p:spPr bwMode="auto">
          <a:xfrm>
            <a:off x="34925" y="6591300"/>
            <a:ext cx="385445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3854830" y="266534"/>
              </a:cxn>
              <a:cxn ang="0">
                <a:pos x="3854830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3854830" h="266534">
                <a:moveTo>
                  <a:pt x="0" y="266534"/>
                </a:moveTo>
                <a:lnTo>
                  <a:pt x="3854830" y="266534"/>
                </a:lnTo>
                <a:lnTo>
                  <a:pt x="3854830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09" name="object 146"/>
          <p:cNvSpPr>
            <a:spLocks/>
          </p:cNvSpPr>
          <p:nvPr/>
        </p:nvSpPr>
        <p:spPr bwMode="auto">
          <a:xfrm>
            <a:off x="3889375" y="6591300"/>
            <a:ext cx="898525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7712" y="266534"/>
              </a:cxn>
              <a:cxn ang="0">
                <a:pos x="89771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7712" h="266534">
                <a:moveTo>
                  <a:pt x="0" y="266534"/>
                </a:moveTo>
                <a:lnTo>
                  <a:pt x="897712" y="266534"/>
                </a:lnTo>
                <a:lnTo>
                  <a:pt x="89771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0" name="object 147"/>
          <p:cNvSpPr>
            <a:spLocks/>
          </p:cNvSpPr>
          <p:nvPr/>
        </p:nvSpPr>
        <p:spPr bwMode="auto">
          <a:xfrm>
            <a:off x="4787900" y="6591300"/>
            <a:ext cx="792163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92086" y="266534"/>
              </a:cxn>
              <a:cxn ang="0">
                <a:pos x="792086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92086" h="266534">
                <a:moveTo>
                  <a:pt x="0" y="266534"/>
                </a:moveTo>
                <a:lnTo>
                  <a:pt x="792086" y="266534"/>
                </a:lnTo>
                <a:lnTo>
                  <a:pt x="792086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1" name="object 148"/>
          <p:cNvSpPr>
            <a:spLocks/>
          </p:cNvSpPr>
          <p:nvPr/>
        </p:nvSpPr>
        <p:spPr bwMode="auto">
          <a:xfrm>
            <a:off x="5580063" y="6591300"/>
            <a:ext cx="719137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720077" y="266534"/>
              </a:cxn>
              <a:cxn ang="0">
                <a:pos x="720077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720077" h="266534">
                <a:moveTo>
                  <a:pt x="0" y="266534"/>
                </a:moveTo>
                <a:lnTo>
                  <a:pt x="720077" y="266534"/>
                </a:lnTo>
                <a:lnTo>
                  <a:pt x="720077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2" name="object 149"/>
          <p:cNvSpPr>
            <a:spLocks/>
          </p:cNvSpPr>
          <p:nvPr/>
        </p:nvSpPr>
        <p:spPr bwMode="auto">
          <a:xfrm>
            <a:off x="6299200" y="6591300"/>
            <a:ext cx="865188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64095" y="266534"/>
              </a:cxn>
              <a:cxn ang="0">
                <a:pos x="864095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64095" h="266534">
                <a:moveTo>
                  <a:pt x="0" y="266534"/>
                </a:moveTo>
                <a:lnTo>
                  <a:pt x="864095" y="266534"/>
                </a:lnTo>
                <a:lnTo>
                  <a:pt x="864095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3" name="object 150"/>
          <p:cNvSpPr>
            <a:spLocks/>
          </p:cNvSpPr>
          <p:nvPr/>
        </p:nvSpPr>
        <p:spPr bwMode="auto">
          <a:xfrm>
            <a:off x="7164388" y="6591300"/>
            <a:ext cx="1079500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1080122" y="266534"/>
              </a:cxn>
              <a:cxn ang="0">
                <a:pos x="1080122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1080122" h="266534">
                <a:moveTo>
                  <a:pt x="0" y="266534"/>
                </a:moveTo>
                <a:lnTo>
                  <a:pt x="1080122" y="266534"/>
                </a:lnTo>
                <a:lnTo>
                  <a:pt x="1080122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4" name="object 151"/>
          <p:cNvSpPr>
            <a:spLocks/>
          </p:cNvSpPr>
          <p:nvPr/>
        </p:nvSpPr>
        <p:spPr bwMode="auto">
          <a:xfrm>
            <a:off x="8243888" y="6591300"/>
            <a:ext cx="900112" cy="266700"/>
          </a:xfrm>
          <a:custGeom>
            <a:avLst/>
            <a:gdLst/>
            <a:ahLst/>
            <a:cxnLst>
              <a:cxn ang="0">
                <a:pos x="0" y="266534"/>
              </a:cxn>
              <a:cxn ang="0">
                <a:pos x="899591" y="266534"/>
              </a:cxn>
              <a:cxn ang="0">
                <a:pos x="899591" y="0"/>
              </a:cxn>
              <a:cxn ang="0">
                <a:pos x="0" y="0"/>
              </a:cxn>
              <a:cxn ang="0">
                <a:pos x="0" y="266534"/>
              </a:cxn>
            </a:cxnLst>
            <a:rect l="0" t="0" r="r" b="b"/>
            <a:pathLst>
              <a:path w="899591" h="266534">
                <a:moveTo>
                  <a:pt x="0" y="266534"/>
                </a:moveTo>
                <a:lnTo>
                  <a:pt x="899591" y="266534"/>
                </a:lnTo>
                <a:lnTo>
                  <a:pt x="899591" y="0"/>
                </a:lnTo>
                <a:lnTo>
                  <a:pt x="0" y="0"/>
                </a:lnTo>
                <a:lnTo>
                  <a:pt x="0" y="266534"/>
                </a:lnTo>
                <a:close/>
              </a:path>
            </a:pathLst>
          </a:custGeom>
          <a:solidFill>
            <a:srgbClr val="FCEADA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5" name="object 152"/>
          <p:cNvSpPr>
            <a:spLocks/>
          </p:cNvSpPr>
          <p:nvPr/>
        </p:nvSpPr>
        <p:spPr bwMode="auto">
          <a:xfrm>
            <a:off x="3889375" y="484188"/>
            <a:ext cx="0" cy="268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7970"/>
              </a:cxn>
            </a:cxnLst>
            <a:rect l="0" t="0" r="r" b="b"/>
            <a:pathLst>
              <a:path h="267970">
                <a:moveTo>
                  <a:pt x="0" y="0"/>
                </a:moveTo>
                <a:lnTo>
                  <a:pt x="0" y="26797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6" name="object 153"/>
          <p:cNvSpPr>
            <a:spLocks/>
          </p:cNvSpPr>
          <p:nvPr/>
        </p:nvSpPr>
        <p:spPr bwMode="auto">
          <a:xfrm>
            <a:off x="3889375" y="752475"/>
            <a:ext cx="0" cy="619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9759"/>
              </a:cxn>
            </a:cxnLst>
            <a:rect l="0" t="0" r="r" b="b"/>
            <a:pathLst>
              <a:path h="619759">
                <a:moveTo>
                  <a:pt x="0" y="0"/>
                </a:moveTo>
                <a:lnTo>
                  <a:pt x="0" y="619759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7" name="object 154"/>
          <p:cNvSpPr>
            <a:spLocks/>
          </p:cNvSpPr>
          <p:nvPr/>
        </p:nvSpPr>
        <p:spPr bwMode="auto">
          <a:xfrm>
            <a:off x="3889375" y="1371600"/>
            <a:ext cx="0" cy="548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486015"/>
              </a:cxn>
            </a:cxnLst>
            <a:rect l="0" t="0" r="r" b="b"/>
            <a:pathLst>
              <a:path h="5486015">
                <a:moveTo>
                  <a:pt x="0" y="0"/>
                </a:moveTo>
                <a:lnTo>
                  <a:pt x="0" y="548601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8" name="object 155"/>
          <p:cNvSpPr>
            <a:spLocks/>
          </p:cNvSpPr>
          <p:nvPr/>
        </p:nvSpPr>
        <p:spPr bwMode="auto">
          <a:xfrm>
            <a:off x="4787900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19" name="object 156"/>
          <p:cNvSpPr>
            <a:spLocks/>
          </p:cNvSpPr>
          <p:nvPr/>
        </p:nvSpPr>
        <p:spPr bwMode="auto">
          <a:xfrm>
            <a:off x="5580063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0" name="object 157"/>
          <p:cNvSpPr>
            <a:spLocks/>
          </p:cNvSpPr>
          <p:nvPr/>
        </p:nvSpPr>
        <p:spPr bwMode="auto">
          <a:xfrm>
            <a:off x="6299200" y="484188"/>
            <a:ext cx="0" cy="637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73745"/>
              </a:cxn>
            </a:cxnLst>
            <a:rect l="0" t="0" r="r" b="b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1" name="object 158"/>
          <p:cNvSpPr>
            <a:spLocks/>
          </p:cNvSpPr>
          <p:nvPr/>
        </p:nvSpPr>
        <p:spPr bwMode="auto">
          <a:xfrm>
            <a:off x="7164388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2" name="object 159"/>
          <p:cNvSpPr>
            <a:spLocks/>
          </p:cNvSpPr>
          <p:nvPr/>
        </p:nvSpPr>
        <p:spPr bwMode="auto">
          <a:xfrm>
            <a:off x="8243888" y="752475"/>
            <a:ext cx="0" cy="6105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05775"/>
              </a:cxn>
            </a:cxnLst>
            <a:rect l="0" t="0" r="r" b="b"/>
            <a:pathLst>
              <a:path h="6105775">
                <a:moveTo>
                  <a:pt x="0" y="0"/>
                </a:moveTo>
                <a:lnTo>
                  <a:pt x="0" y="610577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3" name="object 160"/>
          <p:cNvSpPr>
            <a:spLocks/>
          </p:cNvSpPr>
          <p:nvPr/>
        </p:nvSpPr>
        <p:spPr bwMode="auto">
          <a:xfrm>
            <a:off x="3876675" y="765175"/>
            <a:ext cx="52673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66943" y="0"/>
              </a:cxn>
            </a:cxnLst>
            <a:rect l="0" t="0" r="r" b="b"/>
            <a:pathLst>
              <a:path w="5266943">
                <a:moveTo>
                  <a:pt x="0" y="0"/>
                </a:moveTo>
                <a:lnTo>
                  <a:pt x="5266943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4" name="object 161"/>
          <p:cNvSpPr>
            <a:spLocks/>
          </p:cNvSpPr>
          <p:nvPr/>
        </p:nvSpPr>
        <p:spPr bwMode="auto">
          <a:xfrm>
            <a:off x="28575" y="1358900"/>
            <a:ext cx="38735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73880" y="0"/>
              </a:cxn>
            </a:cxnLst>
            <a:rect l="0" t="0" r="r" b="b"/>
            <a:pathLst>
              <a:path w="3873880">
                <a:moveTo>
                  <a:pt x="0" y="0"/>
                </a:moveTo>
                <a:lnTo>
                  <a:pt x="3873880" y="0"/>
                </a:lnTo>
              </a:path>
            </a:pathLst>
          </a:custGeom>
          <a:noFill/>
          <a:ln w="254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5" name="object 162"/>
          <p:cNvSpPr>
            <a:spLocks/>
          </p:cNvSpPr>
          <p:nvPr/>
        </p:nvSpPr>
        <p:spPr bwMode="auto">
          <a:xfrm>
            <a:off x="3902075" y="1358900"/>
            <a:ext cx="52419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1543" y="0"/>
              </a:cxn>
            </a:cxnLst>
            <a:rect l="0" t="0" r="r" b="b"/>
            <a:pathLst>
              <a:path w="5241543">
                <a:moveTo>
                  <a:pt x="0" y="0"/>
                </a:moveTo>
                <a:lnTo>
                  <a:pt x="5241543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6" name="object 163"/>
          <p:cNvSpPr>
            <a:spLocks/>
          </p:cNvSpPr>
          <p:nvPr/>
        </p:nvSpPr>
        <p:spPr bwMode="auto">
          <a:xfrm>
            <a:off x="28575" y="16256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7" name="object 164"/>
          <p:cNvSpPr>
            <a:spLocks/>
          </p:cNvSpPr>
          <p:nvPr/>
        </p:nvSpPr>
        <p:spPr bwMode="auto">
          <a:xfrm>
            <a:off x="28575" y="20701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8" name="object 165"/>
          <p:cNvSpPr>
            <a:spLocks/>
          </p:cNvSpPr>
          <p:nvPr/>
        </p:nvSpPr>
        <p:spPr bwMode="auto">
          <a:xfrm>
            <a:off x="28575" y="23368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29" name="object 166"/>
          <p:cNvSpPr>
            <a:spLocks/>
          </p:cNvSpPr>
          <p:nvPr/>
        </p:nvSpPr>
        <p:spPr bwMode="auto">
          <a:xfrm>
            <a:off x="28575" y="26035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0" name="object 167"/>
          <p:cNvSpPr>
            <a:spLocks/>
          </p:cNvSpPr>
          <p:nvPr/>
        </p:nvSpPr>
        <p:spPr bwMode="auto">
          <a:xfrm>
            <a:off x="28575" y="28702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1" name="object 168"/>
          <p:cNvSpPr>
            <a:spLocks/>
          </p:cNvSpPr>
          <p:nvPr/>
        </p:nvSpPr>
        <p:spPr bwMode="auto">
          <a:xfrm>
            <a:off x="28575" y="31369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2" name="object 169"/>
          <p:cNvSpPr>
            <a:spLocks/>
          </p:cNvSpPr>
          <p:nvPr/>
        </p:nvSpPr>
        <p:spPr bwMode="auto">
          <a:xfrm>
            <a:off x="28575" y="34020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3" name="object 170"/>
          <p:cNvSpPr>
            <a:spLocks/>
          </p:cNvSpPr>
          <p:nvPr/>
        </p:nvSpPr>
        <p:spPr bwMode="auto">
          <a:xfrm>
            <a:off x="28575" y="36687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4" name="object 171"/>
          <p:cNvSpPr>
            <a:spLocks/>
          </p:cNvSpPr>
          <p:nvPr/>
        </p:nvSpPr>
        <p:spPr bwMode="auto">
          <a:xfrm>
            <a:off x="28575" y="39354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5" name="object 172"/>
          <p:cNvSpPr>
            <a:spLocks/>
          </p:cNvSpPr>
          <p:nvPr/>
        </p:nvSpPr>
        <p:spPr bwMode="auto">
          <a:xfrm>
            <a:off x="28575" y="42021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6" name="object 173"/>
          <p:cNvSpPr>
            <a:spLocks/>
          </p:cNvSpPr>
          <p:nvPr/>
        </p:nvSpPr>
        <p:spPr bwMode="auto">
          <a:xfrm>
            <a:off x="28575" y="44688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7" name="object 174"/>
          <p:cNvSpPr>
            <a:spLocks/>
          </p:cNvSpPr>
          <p:nvPr/>
        </p:nvSpPr>
        <p:spPr bwMode="auto">
          <a:xfrm>
            <a:off x="28575" y="47355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8" name="object 175"/>
          <p:cNvSpPr>
            <a:spLocks/>
          </p:cNvSpPr>
          <p:nvPr/>
        </p:nvSpPr>
        <p:spPr bwMode="auto">
          <a:xfrm>
            <a:off x="28575" y="50022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39" name="object 176"/>
          <p:cNvSpPr>
            <a:spLocks/>
          </p:cNvSpPr>
          <p:nvPr/>
        </p:nvSpPr>
        <p:spPr bwMode="auto">
          <a:xfrm>
            <a:off x="28575" y="52689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0" name="object 177"/>
          <p:cNvSpPr>
            <a:spLocks/>
          </p:cNvSpPr>
          <p:nvPr/>
        </p:nvSpPr>
        <p:spPr bwMode="auto">
          <a:xfrm>
            <a:off x="28575" y="5522913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1" name="object 178"/>
          <p:cNvSpPr>
            <a:spLocks/>
          </p:cNvSpPr>
          <p:nvPr/>
        </p:nvSpPr>
        <p:spPr bwMode="auto">
          <a:xfrm>
            <a:off x="28575" y="57912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2" name="object 179"/>
          <p:cNvSpPr>
            <a:spLocks/>
          </p:cNvSpPr>
          <p:nvPr/>
        </p:nvSpPr>
        <p:spPr bwMode="auto">
          <a:xfrm>
            <a:off x="28575" y="60579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3" name="object 180"/>
          <p:cNvSpPr>
            <a:spLocks/>
          </p:cNvSpPr>
          <p:nvPr/>
        </p:nvSpPr>
        <p:spPr bwMode="auto">
          <a:xfrm>
            <a:off x="28575" y="63246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4" name="object 181"/>
          <p:cNvSpPr>
            <a:spLocks/>
          </p:cNvSpPr>
          <p:nvPr/>
        </p:nvSpPr>
        <p:spPr bwMode="auto">
          <a:xfrm>
            <a:off x="28575" y="65913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5" name="object 182"/>
          <p:cNvSpPr>
            <a:spLocks/>
          </p:cNvSpPr>
          <p:nvPr/>
        </p:nvSpPr>
        <p:spPr bwMode="auto">
          <a:xfrm>
            <a:off x="34925" y="484188"/>
            <a:ext cx="0" cy="637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73745"/>
              </a:cxn>
            </a:cxnLst>
            <a:rect l="0" t="0" r="r" b="b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6" name="object 183"/>
          <p:cNvSpPr>
            <a:spLocks/>
          </p:cNvSpPr>
          <p:nvPr/>
        </p:nvSpPr>
        <p:spPr bwMode="auto">
          <a:xfrm>
            <a:off x="9144000" y="484188"/>
            <a:ext cx="0" cy="637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73745"/>
              </a:cxn>
            </a:cxnLst>
            <a:rect l="0" t="0" r="r" b="b"/>
            <a:pathLst>
              <a:path h="6373745">
                <a:moveTo>
                  <a:pt x="0" y="0"/>
                </a:moveTo>
                <a:lnTo>
                  <a:pt x="0" y="6373745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7" name="object 184"/>
          <p:cNvSpPr>
            <a:spLocks/>
          </p:cNvSpPr>
          <p:nvPr/>
        </p:nvSpPr>
        <p:spPr bwMode="auto">
          <a:xfrm>
            <a:off x="28575" y="490538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048" name="object 185"/>
          <p:cNvSpPr>
            <a:spLocks/>
          </p:cNvSpPr>
          <p:nvPr/>
        </p:nvSpPr>
        <p:spPr bwMode="auto">
          <a:xfrm>
            <a:off x="28575" y="6858000"/>
            <a:ext cx="91154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15424" y="0"/>
              </a:cxn>
            </a:cxnLst>
            <a:rect l="0" t="0" r="r" b="b"/>
            <a:pathLst>
              <a:path w="9115424">
                <a:moveTo>
                  <a:pt x="0" y="0"/>
                </a:moveTo>
                <a:lnTo>
                  <a:pt x="9115424" y="0"/>
                </a:ln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" name="object 186"/>
          <p:cNvSpPr txBox="1"/>
          <p:nvPr/>
        </p:nvSpPr>
        <p:spPr>
          <a:xfrm>
            <a:off x="1168400" y="823913"/>
            <a:ext cx="15875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Расходное полномочие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149725" y="527050"/>
            <a:ext cx="1890713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Финансирование (БЮДЖЕТ)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6942138" y="527050"/>
            <a:ext cx="15621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Внебюджетные фонды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913188" y="969963"/>
            <a:ext cx="852487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федеральный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4857750" y="969963"/>
            <a:ext cx="650875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областной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5665788" y="969963"/>
            <a:ext cx="549275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местный</a:t>
            </a:r>
          </a:p>
        </p:txBody>
      </p:sp>
      <p:sp>
        <p:nvSpPr>
          <p:cNvPr id="192" name="object 192"/>
          <p:cNvSpPr txBox="1"/>
          <p:nvPr/>
        </p:nvSpPr>
        <p:spPr>
          <a:xfrm>
            <a:off x="6346825" y="969963"/>
            <a:ext cx="771525" cy="18732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100">
                <a:latin typeface="Calibri" pitchFamily="34" charset="0"/>
              </a:rPr>
              <a:t>пенсионный</a:t>
            </a:r>
          </a:p>
        </p:txBody>
      </p:sp>
      <p:sp>
        <p:nvSpPr>
          <p:cNvPr id="193" name="object 193"/>
          <p:cNvSpPr txBox="1"/>
          <p:nvPr/>
        </p:nvSpPr>
        <p:spPr>
          <a:xfrm>
            <a:off x="7254875" y="801688"/>
            <a:ext cx="900113" cy="5238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/>
            <a:r>
              <a:rPr lang="ru-RU" sz="1100">
                <a:latin typeface="Calibri" pitchFamily="34" charset="0"/>
              </a:rPr>
              <a:t>обязательного медицинского страхования</a:t>
            </a:r>
          </a:p>
        </p:txBody>
      </p:sp>
      <p:sp>
        <p:nvSpPr>
          <p:cNvPr id="194" name="object 194"/>
          <p:cNvSpPr txBox="1"/>
          <p:nvPr/>
        </p:nvSpPr>
        <p:spPr>
          <a:xfrm>
            <a:off x="8302625" y="885825"/>
            <a:ext cx="785813" cy="355600"/>
          </a:xfrm>
          <a:prstGeom prst="rect">
            <a:avLst/>
          </a:prstGeom>
        </p:spPr>
        <p:txBody>
          <a:bodyPr lIns="0" tIns="0" rIns="0" bIns="0"/>
          <a:lstStyle/>
          <a:p>
            <a:pPr marL="20638" indent="-9525"/>
            <a:r>
              <a:rPr lang="ru-RU" sz="1100">
                <a:latin typeface="Calibri" pitchFamily="34" charset="0"/>
              </a:rPr>
              <a:t>социального страхования</a:t>
            </a:r>
          </a:p>
        </p:txBody>
      </p:sp>
      <p:sp>
        <p:nvSpPr>
          <p:cNvPr id="195" name="object 195"/>
          <p:cNvSpPr txBox="1"/>
          <p:nvPr/>
        </p:nvSpPr>
        <p:spPr>
          <a:xfrm>
            <a:off x="93663" y="1392238"/>
            <a:ext cx="15970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Национальная оборона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302125" y="13414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93663" y="1655763"/>
            <a:ext cx="3773487" cy="3873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tabLst>
                <a:tab pos="1120775" algn="l"/>
                <a:tab pos="2146300" algn="l"/>
                <a:tab pos="2371725" algn="l"/>
              </a:tabLst>
            </a:pPr>
            <a:r>
              <a:rPr lang="ru-RU" sz="1200" b="1">
                <a:latin typeface="Calibri" pitchFamily="34" charset="0"/>
              </a:rPr>
              <a:t>Национальная	безопасность	и	правоохранительная деятельность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30212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14667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902325" y="1695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√</a:t>
            </a:r>
            <a:endParaRPr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Symbo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93663" y="2097088"/>
            <a:ext cx="26257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Национальная экономика, </a:t>
            </a:r>
            <a:r>
              <a:rPr lang="ru-RU" sz="1200">
                <a:latin typeface="Calibri" pitchFamily="34" charset="0"/>
              </a:rPr>
              <a:t>в том числе:</a:t>
            </a:r>
          </a:p>
        </p:txBody>
      </p:sp>
      <p:sp>
        <p:nvSpPr>
          <p:cNvPr id="212" name="object 212"/>
          <p:cNvSpPr txBox="1"/>
          <p:nvPr/>
        </p:nvSpPr>
        <p:spPr>
          <a:xfrm>
            <a:off x="4302125" y="20510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15" name="object 215"/>
          <p:cNvSpPr txBox="1"/>
          <p:nvPr/>
        </p:nvSpPr>
        <p:spPr>
          <a:xfrm>
            <a:off x="5146675" y="20510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233363" y="2363788"/>
            <a:ext cx="239236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 dirty="0">
                <a:latin typeface="Calibri" pitchFamily="34" charset="0"/>
              </a:rPr>
              <a:t>Топливно-энергетический комплекс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302125" y="23177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5146675" y="23177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23" name="object 223"/>
          <p:cNvSpPr txBox="1"/>
          <p:nvPr/>
        </p:nvSpPr>
        <p:spPr>
          <a:xfrm>
            <a:off x="233363" y="2630488"/>
            <a:ext cx="26273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 dirty="0">
                <a:latin typeface="Calibri" pitchFamily="34" charset="0"/>
              </a:rPr>
              <a:t>Исследование и использование космоса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302125" y="25844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27" name="object 227"/>
          <p:cNvSpPr txBox="1"/>
          <p:nvPr/>
        </p:nvSpPr>
        <p:spPr>
          <a:xfrm>
            <a:off x="233363" y="2897188"/>
            <a:ext cx="30464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Воспроизводство минерально-сырьевой базы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4302125" y="28511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33" name="object 233"/>
          <p:cNvSpPr txBox="1"/>
          <p:nvPr/>
        </p:nvSpPr>
        <p:spPr>
          <a:xfrm>
            <a:off x="5146675" y="28511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34" name="object 234"/>
          <p:cNvSpPr txBox="1"/>
          <p:nvPr/>
        </p:nvSpPr>
        <p:spPr>
          <a:xfrm>
            <a:off x="233363" y="3163888"/>
            <a:ext cx="23844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Сельское хозяйство и рыболовство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302125" y="31178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40" name="object 240"/>
          <p:cNvSpPr txBox="1"/>
          <p:nvPr/>
        </p:nvSpPr>
        <p:spPr>
          <a:xfrm>
            <a:off x="5146675" y="31178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44" name="object 244"/>
          <p:cNvSpPr txBox="1"/>
          <p:nvPr/>
        </p:nvSpPr>
        <p:spPr>
          <a:xfrm>
            <a:off x="233363" y="3430588"/>
            <a:ext cx="122237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Водное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4302125" y="33845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48" name="object 248"/>
          <p:cNvSpPr txBox="1"/>
          <p:nvPr/>
        </p:nvSpPr>
        <p:spPr>
          <a:xfrm>
            <a:off x="233363" y="3697288"/>
            <a:ext cx="121285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Лесное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4302125" y="36512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54" name="object 254"/>
          <p:cNvSpPr txBox="1"/>
          <p:nvPr/>
        </p:nvSpPr>
        <p:spPr>
          <a:xfrm>
            <a:off x="5146675" y="36512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55" name="object 255"/>
          <p:cNvSpPr txBox="1"/>
          <p:nvPr/>
        </p:nvSpPr>
        <p:spPr>
          <a:xfrm>
            <a:off x="233363" y="3963988"/>
            <a:ext cx="7461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Транспорт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430212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61" name="object 261"/>
          <p:cNvSpPr txBox="1"/>
          <p:nvPr/>
        </p:nvSpPr>
        <p:spPr>
          <a:xfrm>
            <a:off x="514667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64" name="object 264"/>
          <p:cNvSpPr txBox="1"/>
          <p:nvPr/>
        </p:nvSpPr>
        <p:spPr>
          <a:xfrm>
            <a:off x="5902325" y="39179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65" name="object 265"/>
          <p:cNvSpPr txBox="1"/>
          <p:nvPr/>
        </p:nvSpPr>
        <p:spPr>
          <a:xfrm>
            <a:off x="233363" y="4230688"/>
            <a:ext cx="2728912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Дорожное хозяйство (дорожные фонды)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430212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71" name="object 271"/>
          <p:cNvSpPr txBox="1"/>
          <p:nvPr/>
        </p:nvSpPr>
        <p:spPr>
          <a:xfrm>
            <a:off x="514667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74" name="object 274"/>
          <p:cNvSpPr txBox="1"/>
          <p:nvPr/>
        </p:nvSpPr>
        <p:spPr>
          <a:xfrm>
            <a:off x="5902325" y="418465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75" name="object 275"/>
          <p:cNvSpPr txBox="1"/>
          <p:nvPr/>
        </p:nvSpPr>
        <p:spPr>
          <a:xfrm>
            <a:off x="233363" y="4497388"/>
            <a:ext cx="148113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i="1">
                <a:latin typeface="Calibri" pitchFamily="34" charset="0"/>
              </a:rPr>
              <a:t>Связь и информатика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4302125" y="44513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81" name="object 281"/>
          <p:cNvSpPr txBox="1"/>
          <p:nvPr/>
        </p:nvSpPr>
        <p:spPr>
          <a:xfrm>
            <a:off x="5146675" y="44513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82" name="object 282"/>
          <p:cNvSpPr txBox="1"/>
          <p:nvPr/>
        </p:nvSpPr>
        <p:spPr>
          <a:xfrm>
            <a:off x="93663" y="4764088"/>
            <a:ext cx="241617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Жилищно-коммунальное хозяйство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430212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88" name="object 288"/>
          <p:cNvSpPr txBox="1"/>
          <p:nvPr/>
        </p:nvSpPr>
        <p:spPr>
          <a:xfrm>
            <a:off x="514667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91" name="object 291"/>
          <p:cNvSpPr txBox="1"/>
          <p:nvPr/>
        </p:nvSpPr>
        <p:spPr>
          <a:xfrm>
            <a:off x="5902325" y="47180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92" name="object 292"/>
          <p:cNvSpPr txBox="1"/>
          <p:nvPr/>
        </p:nvSpPr>
        <p:spPr>
          <a:xfrm>
            <a:off x="128588" y="5029200"/>
            <a:ext cx="18891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Охрана окружающей среды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430212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298" name="object 298"/>
          <p:cNvSpPr txBox="1"/>
          <p:nvPr/>
        </p:nvSpPr>
        <p:spPr>
          <a:xfrm>
            <a:off x="514667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01" name="object 301"/>
          <p:cNvSpPr txBox="1"/>
          <p:nvPr/>
        </p:nvSpPr>
        <p:spPr>
          <a:xfrm>
            <a:off x="5902325" y="4984750"/>
            <a:ext cx="109538" cy="192088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02" name="object 302"/>
          <p:cNvSpPr txBox="1"/>
          <p:nvPr/>
        </p:nvSpPr>
        <p:spPr>
          <a:xfrm>
            <a:off x="128588" y="5295900"/>
            <a:ext cx="90805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Образование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430212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08" name="object 308"/>
          <p:cNvSpPr txBox="1"/>
          <p:nvPr/>
        </p:nvSpPr>
        <p:spPr>
          <a:xfrm>
            <a:off x="514667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11" name="object 311"/>
          <p:cNvSpPr txBox="1"/>
          <p:nvPr/>
        </p:nvSpPr>
        <p:spPr>
          <a:xfrm>
            <a:off x="5902325" y="5245100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12" name="object 312"/>
          <p:cNvSpPr txBox="1"/>
          <p:nvPr/>
        </p:nvSpPr>
        <p:spPr>
          <a:xfrm>
            <a:off x="93663" y="5551488"/>
            <a:ext cx="18002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Культура, кинематография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430212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18" name="object 318"/>
          <p:cNvSpPr txBox="1"/>
          <p:nvPr/>
        </p:nvSpPr>
        <p:spPr>
          <a:xfrm>
            <a:off x="514667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21" name="object 321"/>
          <p:cNvSpPr txBox="1"/>
          <p:nvPr/>
        </p:nvSpPr>
        <p:spPr>
          <a:xfrm>
            <a:off x="5902325" y="5507038"/>
            <a:ext cx="109538" cy="192087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22" name="object 322"/>
          <p:cNvSpPr txBox="1"/>
          <p:nvPr/>
        </p:nvSpPr>
        <p:spPr>
          <a:xfrm>
            <a:off x="93663" y="5819775"/>
            <a:ext cx="121285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Здравоохранение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430212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28" name="object 328"/>
          <p:cNvSpPr txBox="1"/>
          <p:nvPr/>
        </p:nvSpPr>
        <p:spPr>
          <a:xfrm>
            <a:off x="514667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31" name="object 331"/>
          <p:cNvSpPr txBox="1"/>
          <p:nvPr/>
        </p:nvSpPr>
        <p:spPr>
          <a:xfrm>
            <a:off x="7667625" y="57737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32" name="object 332"/>
          <p:cNvSpPr txBox="1"/>
          <p:nvPr/>
        </p:nvSpPr>
        <p:spPr>
          <a:xfrm>
            <a:off x="93663" y="6086475"/>
            <a:ext cx="1939925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Физическая культура и спорт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430212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38" name="object 338"/>
          <p:cNvSpPr txBox="1"/>
          <p:nvPr/>
        </p:nvSpPr>
        <p:spPr>
          <a:xfrm>
            <a:off x="514667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41" name="object 341"/>
          <p:cNvSpPr txBox="1"/>
          <p:nvPr/>
        </p:nvSpPr>
        <p:spPr>
          <a:xfrm>
            <a:off x="5902325" y="60404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42" name="object 342"/>
          <p:cNvSpPr txBox="1"/>
          <p:nvPr/>
        </p:nvSpPr>
        <p:spPr>
          <a:xfrm>
            <a:off x="93663" y="6353175"/>
            <a:ext cx="147478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Социальная политика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430212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48" name="object 348"/>
          <p:cNvSpPr txBox="1"/>
          <p:nvPr/>
        </p:nvSpPr>
        <p:spPr>
          <a:xfrm>
            <a:off x="514667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51" name="object 351"/>
          <p:cNvSpPr txBox="1"/>
          <p:nvPr/>
        </p:nvSpPr>
        <p:spPr>
          <a:xfrm>
            <a:off x="6696075" y="63071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54" name="object 354"/>
          <p:cNvSpPr txBox="1"/>
          <p:nvPr/>
        </p:nvSpPr>
        <p:spPr>
          <a:xfrm>
            <a:off x="8656638" y="6307138"/>
            <a:ext cx="109537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55" name="object 355"/>
          <p:cNvSpPr txBox="1"/>
          <p:nvPr/>
        </p:nvSpPr>
        <p:spPr>
          <a:xfrm>
            <a:off x="93663" y="6626225"/>
            <a:ext cx="219868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200" b="1">
                <a:latin typeface="Calibri" pitchFamily="34" charset="0"/>
              </a:rPr>
              <a:t>Средства массовой информации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4302125" y="65738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  <p:sp>
        <p:nvSpPr>
          <p:cNvPr id="361" name="object 361"/>
          <p:cNvSpPr txBox="1"/>
          <p:nvPr/>
        </p:nvSpPr>
        <p:spPr>
          <a:xfrm>
            <a:off x="5146675" y="6573838"/>
            <a:ext cx="109538" cy="193675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lang="ru-RU" sz="16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√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7280</TotalTime>
  <Words>2510</Words>
  <Application>Microsoft Office PowerPoint</Application>
  <PresentationFormat>Экран (4:3)</PresentationFormat>
  <Paragraphs>780</Paragraphs>
  <Slides>30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Candara</vt:lpstr>
      <vt:lpstr>Symbol</vt:lpstr>
      <vt:lpstr>Times New Roman</vt:lpstr>
      <vt:lpstr>Wingdings</vt:lpstr>
      <vt:lpstr>Волна</vt:lpstr>
      <vt:lpstr>Бюджет для граждан по проекту бюджета Неболчского сельского поселения на 2025 год и на плановый период 2026 и 2027 годов 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Из какого бюджета происходит финансирование?</vt:lpstr>
      <vt:lpstr>Презентация PowerPoint</vt:lpstr>
      <vt:lpstr>Презентация PowerPoint</vt:lpstr>
      <vt:lpstr>Презентация PowerPoint</vt:lpstr>
      <vt:lpstr>Проект бюджета на 2023  год  и на плановый период 2024 и 2025 годов  </vt:lpstr>
      <vt:lpstr>Презентация PowerPoint</vt:lpstr>
      <vt:lpstr>Презентация PowerPoint</vt:lpstr>
      <vt:lpstr>     Структура собственных доходов бюджета  Неболчского сельского поселения в 2025 году     </vt:lpstr>
      <vt:lpstr>Динамика собственных доходов бюджета Неболчского сельского поселения</vt:lpstr>
      <vt:lpstr>Презентация PowerPoint</vt:lpstr>
      <vt:lpstr>Презентация PowerPoint</vt:lpstr>
      <vt:lpstr>Расходы бюджета Неболчского сельского поселения на 2025 год</vt:lpstr>
      <vt:lpstr>ДОРОЖНЫЙ ФОНД Неболчского сельского поселения состоит из</vt:lpstr>
      <vt:lpstr>Содержание дорожной сети – 3873,70 тыс. рублей    </vt:lpstr>
      <vt:lpstr>Расходы на дорожную деятельность  Неболчского сельского поселения в 2026- 2027 годах</vt:lpstr>
      <vt:lpstr>Жилищно-коммунальное хозяйство</vt:lpstr>
      <vt:lpstr>Презентация PowerPoint</vt:lpstr>
      <vt:lpstr>Презентация PowerPoint</vt:lpstr>
      <vt:lpstr>Презентация PowerPoint</vt:lpstr>
      <vt:lpstr>Социальная политика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admin</cp:lastModifiedBy>
  <cp:revision>767</cp:revision>
  <dcterms:created xsi:type="dcterms:W3CDTF">2013-11-11T10:07:08Z</dcterms:created>
  <dcterms:modified xsi:type="dcterms:W3CDTF">2024-11-27T07:13:05Z</dcterms:modified>
</cp:coreProperties>
</file>